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Oswald" panose="00000500000000000000" pitchFamily="2" charset="0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f7l2fzk4S6/dDFnwXSONqfSR7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627ab3b93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1627ab3b93_4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1627ab3b93_4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627ab3b9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31627ab3b93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1627ab3b93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627ab3b93_4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31627ab3b93_4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31627ab3b93_4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627ab3b9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31627ab3b93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31627ab3b93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6613b973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316613b9733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316613b9733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6b896864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316b8968640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316b8968640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627ab3b9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31627ab3b93_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31627ab3b93_7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627ab3b93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g31627ab3b9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627ab3b93_4_3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1627ab3b93_4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627ab3b93_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31627ab3b93_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627ab3b93_4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31627ab3b93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627ab3b93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1627ab3b93_4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1627ab3b93_4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627ab3b93_4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31627ab3b93_4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627ab3b93_4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627ab3b93_4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31627ab3b93_4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1627ab3b93_4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627ab3b93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31627ab3b93_4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1627ab3b93_4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627ab3b93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31627ab3b93_4_2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1627ab3b93_4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627ab3b93_4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31627ab3b93_4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31627ab3b93_4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">
  <p:cSld name="Titel">
    <p:bg>
      <p:bgPr>
        <a:solidFill>
          <a:srgbClr val="3540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>
            <a:spLocks noGrp="1"/>
          </p:cNvSpPr>
          <p:nvPr>
            <p:ph type="pic" idx="2"/>
          </p:nvPr>
        </p:nvSpPr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7"/>
          <p:cNvSpPr txBox="1"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91425" rIns="91440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elle">
  <p:cSld name="Tabel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/>
          <p:nvPr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rgbClr val="D6E2E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 2">
  <p:cSld name="Vielen Dank 2">
    <p:bg>
      <p:bgPr>
        <a:solidFill>
          <a:schemeClr val="accent5">
            <a:alpha val="9803"/>
          </a:schemeClr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>
            <a:spLocks noGrp="1"/>
          </p:cNvSpPr>
          <p:nvPr>
            <p:ph type="pic" idx="2"/>
          </p:nvPr>
        </p:nvSpPr>
        <p:spPr>
          <a:xfrm>
            <a:off x="6771736" y="0"/>
            <a:ext cx="5420263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/>
          <p:nvPr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8"/>
          <p:cNvSpPr txBox="1"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body" idx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ktübersicht">
  <p:cSld name="Produktübersich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/>
          <p:nvPr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rgbClr val="D6E2E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9"/>
          <p:cNvSpPr txBox="1"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body" idx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lphaL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2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ennfolie 2">
  <p:cSld name="Trennfolie 2">
    <p:bg>
      <p:bgPr>
        <a:solidFill>
          <a:srgbClr val="35402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627ab3b93_4_4"/>
          <p:cNvSpPr>
            <a:spLocks noGrp="1"/>
          </p:cNvSpPr>
          <p:nvPr>
            <p:ph type="pic" idx="2"/>
          </p:nvPr>
        </p:nvSpPr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g31627ab3b93_4_4"/>
          <p:cNvSpPr txBox="1"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Bild">
  <p:cSld name="Titel und Bild">
    <p:bg>
      <p:bgPr>
        <a:solidFill>
          <a:schemeClr val="accent5">
            <a:alpha val="9411"/>
          </a:schemeClr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627ab3b93_4_7"/>
          <p:cNvSpPr txBox="1">
            <a:spLocks noGrp="1"/>
          </p:cNvSpPr>
          <p:nvPr>
            <p:ph type="title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noFill/>
          <a:ln w="28575" cap="flat" cmpd="sng">
            <a:solidFill>
              <a:srgbClr val="3540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54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g31627ab3b93_4_7"/>
          <p:cNvSpPr>
            <a:spLocks noGrp="1"/>
          </p:cNvSpPr>
          <p:nvPr>
            <p:ph type="pic" idx="2"/>
          </p:nvPr>
        </p:nvSpPr>
        <p:spPr>
          <a:xfrm>
            <a:off x="0" y="-9009"/>
            <a:ext cx="5521124" cy="6878584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g31627ab3b93_4_7"/>
          <p:cNvSpPr txBox="1">
            <a:spLocks noGrp="1"/>
          </p:cNvSpPr>
          <p:nvPr>
            <p:ph type="body" idx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54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g31627ab3b93_4_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1627ab3b93_4_7"/>
          <p:cNvSpPr txBox="1">
            <a:spLocks noGrp="1"/>
          </p:cNvSpPr>
          <p:nvPr>
            <p:ph type="ftr" idx="11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1627ab3b93_4_7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ösung">
  <p:cSld name="Lösung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627ab3b93_4_14"/>
          <p:cNvSpPr txBox="1"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g31627ab3b93_4_14"/>
          <p:cNvSpPr>
            <a:spLocks noGrp="1"/>
          </p:cNvSpPr>
          <p:nvPr>
            <p:ph type="pic" idx="2"/>
          </p:nvPr>
        </p:nvSpPr>
        <p:spPr>
          <a:xfrm>
            <a:off x="-1" y="0"/>
            <a:ext cx="44958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g31627ab3b93_4_14"/>
          <p:cNvSpPr txBox="1">
            <a:spLocks noGrp="1"/>
          </p:cNvSpPr>
          <p:nvPr>
            <p:ph type="body" idx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g31627ab3b93_4_14"/>
          <p:cNvSpPr txBox="1">
            <a:spLocks noGrp="1"/>
          </p:cNvSpPr>
          <p:nvPr>
            <p:ph type="body" idx="3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g31627ab3b93_4_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31627ab3b93_4_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31627ab3b93_4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sere Konkurrenz">
  <p:cSld name="Unsere Konkurrenz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627ab3b93_4_22"/>
          <p:cNvSpPr txBox="1"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1372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31627ab3b93_4_22"/>
          <p:cNvSpPr>
            <a:spLocks noGrp="1"/>
          </p:cNvSpPr>
          <p:nvPr>
            <p:ph type="pic" idx="2"/>
          </p:nvPr>
        </p:nvSpPr>
        <p:spPr>
          <a:xfrm>
            <a:off x="4942932" y="0"/>
            <a:ext cx="7249067" cy="2182483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g31627ab3b93_4_22"/>
          <p:cNvSpPr txBox="1">
            <a:spLocks noGrp="1"/>
          </p:cNvSpPr>
          <p:nvPr>
            <p:ph type="body" idx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g31627ab3b93_4_22"/>
          <p:cNvSpPr txBox="1">
            <a:spLocks noGrp="1"/>
          </p:cNvSpPr>
          <p:nvPr>
            <p:ph type="body" idx="3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g31627ab3b93_4_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1627ab3b93_4_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31627ab3b93_4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zdaten">
  <p:cSld name="Finanzdaten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627ab3b93_4_30"/>
          <p:cNvSpPr/>
          <p:nvPr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rgbClr val="AEC6C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1627ab3b93_4_30"/>
          <p:cNvSpPr txBox="1"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g31627ab3b93_4_30"/>
          <p:cNvSpPr txBox="1">
            <a:spLocks noGrp="1"/>
          </p:cNvSpPr>
          <p:nvPr>
            <p:ph type="body" idx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g31627ab3b93_4_30"/>
          <p:cNvSpPr txBox="1">
            <a:spLocks noGrp="1"/>
          </p:cNvSpPr>
          <p:nvPr>
            <p:ph type="body" idx="2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31627ab3b93_4_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31627ab3b93_4_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1627ab3b93_4_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ber uns">
  <p:cSld name="Über u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27ab3b93_4_38"/>
          <p:cNvSpPr txBox="1">
            <a:spLocks noGrp="1"/>
          </p:cNvSpPr>
          <p:nvPr>
            <p:ph type="title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g31627ab3b93_4_38"/>
          <p:cNvSpPr txBox="1">
            <a:spLocks noGrp="1"/>
          </p:cNvSpPr>
          <p:nvPr>
            <p:ph type="body" idx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g31627ab3b93_4_38"/>
          <p:cNvSpPr>
            <a:spLocks noGrp="1"/>
          </p:cNvSpPr>
          <p:nvPr>
            <p:ph type="pic" idx="2"/>
          </p:nvPr>
        </p:nvSpPr>
        <p:spPr>
          <a:xfrm>
            <a:off x="0" y="3716594"/>
            <a:ext cx="12192000" cy="3141406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g31627ab3b93_4_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1627ab3b93_4_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1627ab3b93_4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gesordnung ">
  <p:cSld name="Tagesordnung ">
    <p:bg>
      <p:bgPr>
        <a:solidFill>
          <a:schemeClr val="accent5">
            <a:alpha val="9803"/>
          </a:scheme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>
            <a:spLocks noGrp="1"/>
          </p:cNvSpPr>
          <p:nvPr>
            <p:ph type="pic" idx="2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rgbClr val="A9BD82"/>
          </a:solidFill>
          <a:ln>
            <a:noFill/>
          </a:ln>
        </p:spPr>
      </p:sp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0">
                <a:srgbClr val="F9FBFD">
                  <a:alpha val="0"/>
                </a:srgbClr>
              </a:gs>
              <a:gs pos="50000">
                <a:srgbClr val="F9FBFD">
                  <a:alpha val="0"/>
                </a:srgbClr>
              </a:gs>
              <a:gs pos="100000">
                <a:srgbClr val="9ACF21">
                  <a:alpha val="9803"/>
                </a:srgbClr>
              </a:gs>
            </a:gsLst>
            <a:lin ang="0" scaled="0"/>
          </a:gra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3427896" y="0"/>
            <a:ext cx="3344379" cy="6858000"/>
          </a:xfrm>
          <a:prstGeom prst="rect">
            <a:avLst/>
          </a:prstGeom>
          <a:solidFill>
            <a:schemeClr val="accent5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3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ftr" idx="11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len Dank 2">
  <p:cSld name="Vielen Dank 2">
    <p:bg>
      <p:bgPr>
        <a:solidFill>
          <a:schemeClr val="accent5">
            <a:alpha val="9411"/>
          </a:schemeClr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627ab3b93_4_45"/>
          <p:cNvSpPr txBox="1">
            <a:spLocks noGrp="1"/>
          </p:cNvSpPr>
          <p:nvPr>
            <p:ph type="title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g31627ab3b93_4_45"/>
          <p:cNvSpPr txBox="1">
            <a:spLocks noGrp="1"/>
          </p:cNvSpPr>
          <p:nvPr>
            <p:ph type="body" idx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g31627ab3b93_4_45"/>
          <p:cNvSpPr>
            <a:spLocks noGrp="1"/>
          </p:cNvSpPr>
          <p:nvPr>
            <p:ph type="pic" idx="2"/>
          </p:nvPr>
        </p:nvSpPr>
        <p:spPr>
          <a:xfrm>
            <a:off x="6771736" y="0"/>
            <a:ext cx="5420263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">
  <p:cSld name="Proble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627ab3b93_4_49"/>
          <p:cNvSpPr/>
          <p:nvPr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31627ab3b93_4_49"/>
          <p:cNvSpPr txBox="1">
            <a:spLocks noGrp="1"/>
          </p:cNvSpPr>
          <p:nvPr>
            <p:ph type="title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g31627ab3b93_4_49"/>
          <p:cNvSpPr txBox="1">
            <a:spLocks noGrp="1"/>
          </p:cNvSpPr>
          <p:nvPr>
            <p:ph type="body" idx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g31627ab3b93_4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31627ab3b93_4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31627ab3b93_4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ktübersicht">
  <p:cSld name="Produktübersich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627ab3b93_4_56"/>
          <p:cNvSpPr/>
          <p:nvPr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rgbClr val="D6E2E6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1627ab3b93_4_56"/>
          <p:cNvSpPr txBox="1">
            <a:spLocks noGrp="1"/>
          </p:cNvSpPr>
          <p:nvPr>
            <p:ph type="title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g31627ab3b93_4_56"/>
          <p:cNvSpPr txBox="1">
            <a:spLocks noGrp="1"/>
          </p:cNvSpPr>
          <p:nvPr>
            <p:ph type="body" idx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lphaLcPeriod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arenR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lphaLcParenR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romanLcPeriod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g31627ab3b93_4_56"/>
          <p:cNvSpPr txBox="1">
            <a:spLocks noGrp="1"/>
          </p:cNvSpPr>
          <p:nvPr>
            <p:ph type="body" idx="2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g31627ab3b93_4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31627ab3b93_4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31627ab3b93_4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ennfolie 2">
  <p:cSld name="Trennfolie 2">
    <p:bg>
      <p:bgPr>
        <a:solidFill>
          <a:srgbClr val="35402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>
            <a:spLocks noGrp="1"/>
          </p:cNvSpPr>
          <p:nvPr>
            <p:ph type="pic" idx="2"/>
          </p:nvPr>
        </p:nvSpPr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Bild">
  <p:cSld name="Titel und Bild">
    <p:bg>
      <p:bgPr>
        <a:solidFill>
          <a:schemeClr val="accent5">
            <a:alpha val="9803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noFill/>
          <a:ln w="28575" cap="flat" cmpd="sng">
            <a:solidFill>
              <a:srgbClr val="3540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54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0"/>
          <p:cNvSpPr>
            <a:spLocks noGrp="1"/>
          </p:cNvSpPr>
          <p:nvPr>
            <p:ph type="pic" idx="2"/>
          </p:nvPr>
        </p:nvSpPr>
        <p:spPr>
          <a:xfrm>
            <a:off x="0" y="-9009"/>
            <a:ext cx="5521124" cy="6878584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54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titel">
  <p:cSld name="Abschnittstitel">
    <p:bg>
      <p:bgPr>
        <a:solidFill>
          <a:schemeClr val="accent5">
            <a:alpha val="9803"/>
          </a:schemeClr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noFill/>
          <a:ln w="28575" cap="flat" cmpd="sng">
            <a:solidFill>
              <a:srgbClr val="3540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540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>
            <a:spLocks noGrp="1"/>
          </p:cNvSpPr>
          <p:nvPr>
            <p:ph type="pic" idx="2"/>
          </p:nvPr>
        </p:nvSpPr>
        <p:spPr>
          <a:xfrm>
            <a:off x="6789480" y="0"/>
            <a:ext cx="539496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ftr" idx="11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sere Konkurrenz">
  <p:cSld name="Unsere Konkurrenz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>
            <a:spLocks noGrp="1"/>
          </p:cNvSpPr>
          <p:nvPr>
            <p:ph type="title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1764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2"/>
          <p:cNvSpPr>
            <a:spLocks noGrp="1"/>
          </p:cNvSpPr>
          <p:nvPr>
            <p:ph type="pic" idx="2"/>
          </p:nvPr>
        </p:nvSpPr>
        <p:spPr>
          <a:xfrm>
            <a:off x="4942932" y="0"/>
            <a:ext cx="7249067" cy="2182483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3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5707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ösung">
  <p:cSld name="Lösung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23"/>
          <p:cNvSpPr>
            <a:spLocks noGrp="1"/>
          </p:cNvSpPr>
          <p:nvPr>
            <p:ph type="pic" idx="2"/>
          </p:nvPr>
        </p:nvSpPr>
        <p:spPr>
          <a:xfrm>
            <a:off x="-1" y="0"/>
            <a:ext cx="44958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3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zdaten">
  <p:cSld name="Finanzdate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/>
          <p:nvPr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rgbClr val="AEC6CE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D671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D671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ber uns">
  <p:cSld name="Über u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>
            <a:spLocks noGrp="1"/>
          </p:cNvSpPr>
          <p:nvPr>
            <p:ph type="pic" idx="2"/>
          </p:nvPr>
        </p:nvSpPr>
        <p:spPr>
          <a:xfrm>
            <a:off x="0" y="3716594"/>
            <a:ext cx="12192000" cy="314140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627ab3b93_4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g31627ab3b93_4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g31627ab3b93_4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haddeus-segura.com/linear-regression/" TargetMode="External"/><Relationship Id="rId13" Type="http://schemas.openxmlformats.org/officeDocument/2006/relationships/image" Target="../media/image5.jpeg"/><Relationship Id="rId3" Type="http://schemas.openxmlformats.org/officeDocument/2006/relationships/hyperlink" Target="https://ladsweb.modaps.eosdis.nasa.gov/missions-and-measurements/viirs/" TargetMode="External"/><Relationship Id="rId7" Type="http://schemas.openxmlformats.org/officeDocument/2006/relationships/hyperlink" Target="https://www.istockphoto.com/" TargetMode="External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ebi.co.uk/sustainable-investing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modis.gsfc.nasa.gov/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ldas.gsfc.nasa.gov/" TargetMode="External"/><Relationship Id="rId9" Type="http://schemas.openxmlformats.org/officeDocument/2006/relationships/image" Target="../media/image58.jpeg"/><Relationship Id="rId1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4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1627ab3b93_4_64" descr="Ein Weizenfeld mit Spuren dari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1627ab3b93_4_64"/>
          <p:cNvSpPr txBox="1">
            <a:spLocks noGrp="1"/>
          </p:cNvSpPr>
          <p:nvPr>
            <p:ph type="title"/>
          </p:nvPr>
        </p:nvSpPr>
        <p:spPr>
          <a:xfrm>
            <a:off x="1199909" y="695077"/>
            <a:ext cx="9792182" cy="218761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</a:pPr>
            <a:r>
              <a:rPr lang="de-DE" sz="5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GLOBAL ECOSYSTEM CLASSIFIER</a:t>
            </a:r>
            <a:endParaRPr sz="5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31627ab3b93_4_64"/>
          <p:cNvSpPr txBox="1"/>
          <p:nvPr/>
        </p:nvSpPr>
        <p:spPr>
          <a:xfrm>
            <a:off x="4093697" y="4701727"/>
            <a:ext cx="4846939" cy="120028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rgbClr val="ADD5F1"/>
                </a:solidFill>
                <a:latin typeface="Arial"/>
                <a:ea typeface="Arial"/>
                <a:cs typeface="Arial"/>
                <a:sym typeface="Arial"/>
              </a:rPr>
              <a:t>Capstone Project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de-DE" sz="2400" b="1" i="0" u="none" strike="noStrike" cap="none">
                <a:solidFill>
                  <a:srgbClr val="ADD5F1"/>
                </a:solidFill>
                <a:latin typeface="Arial"/>
                <a:ea typeface="Arial"/>
                <a:cs typeface="Arial"/>
                <a:sym typeface="Arial"/>
              </a:rPr>
              <a:t>Data Analytics Bootcamp 2024 Cohort no. 2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31627ab3b93_4_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83700" y="4701727"/>
            <a:ext cx="1708391" cy="138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1627ab3b93_4_6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7006" y="4701728"/>
            <a:ext cx="792000" cy="7920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2" name="Google Shape;172;g31627ab3b93_4_6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9909" y="5294723"/>
            <a:ext cx="792001" cy="792000"/>
          </a:xfrm>
          <a:custGeom>
            <a:avLst/>
            <a:gdLst/>
            <a:ahLst/>
            <a:cxnLst/>
            <a:rect l="l" t="t" r="r" b="b"/>
            <a:pathLst>
              <a:path w="1080000" h="1079999" extrusionOk="0">
                <a:moveTo>
                  <a:pt x="539990" y="0"/>
                </a:moveTo>
                <a:lnTo>
                  <a:pt x="540010" y="0"/>
                </a:lnTo>
                <a:lnTo>
                  <a:pt x="648829" y="10970"/>
                </a:lnTo>
                <a:cubicBezTo>
                  <a:pt x="894898" y="61323"/>
                  <a:pt x="1080000" y="279045"/>
                  <a:pt x="1080000" y="539999"/>
                </a:cubicBezTo>
                <a:cubicBezTo>
                  <a:pt x="1080000" y="838233"/>
                  <a:pt x="838234" y="1079999"/>
                  <a:pt x="540000" y="1079999"/>
                </a:cubicBezTo>
                <a:cubicBezTo>
                  <a:pt x="241766" y="1079999"/>
                  <a:pt x="0" y="838233"/>
                  <a:pt x="0" y="539999"/>
                </a:cubicBezTo>
                <a:cubicBezTo>
                  <a:pt x="0" y="279045"/>
                  <a:pt x="185102" y="61323"/>
                  <a:pt x="431171" y="1097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g31627ab3b93_4_64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0283" y="5294723"/>
            <a:ext cx="786465" cy="792000"/>
          </a:xfrm>
          <a:custGeom>
            <a:avLst/>
            <a:gdLst/>
            <a:ahLst/>
            <a:cxnLst/>
            <a:rect l="l" t="t" r="r" b="b"/>
            <a:pathLst>
              <a:path w="1072451" h="1080000" extrusionOk="0">
                <a:moveTo>
                  <a:pt x="540000" y="0"/>
                </a:moveTo>
                <a:cubicBezTo>
                  <a:pt x="800955" y="0"/>
                  <a:pt x="1018676" y="185102"/>
                  <a:pt x="1069029" y="431171"/>
                </a:cubicBezTo>
                <a:lnTo>
                  <a:pt x="1072451" y="465116"/>
                </a:lnTo>
                <a:lnTo>
                  <a:pt x="1072451" y="614885"/>
                </a:lnTo>
                <a:lnTo>
                  <a:pt x="1069029" y="648829"/>
                </a:lnTo>
                <a:cubicBezTo>
                  <a:pt x="1018676" y="894898"/>
                  <a:pt x="800955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4" name="Google Shape;174;g31627ab3b93_4_6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6633" y="4701728"/>
            <a:ext cx="791100" cy="7911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31627ab3b93_0_96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7075" y="0"/>
            <a:ext cx="76989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1627ab3b93_0_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1627ab3b93_0_96"/>
          <p:cNvSpPr txBox="1"/>
          <p:nvPr/>
        </p:nvSpPr>
        <p:spPr>
          <a:xfrm>
            <a:off x="7261012" y="762950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~100 parameters </a:t>
            </a:r>
            <a:endParaRPr sz="1600"/>
          </a:p>
        </p:txBody>
      </p:sp>
      <p:sp>
        <p:nvSpPr>
          <p:cNvPr id="353" name="Google Shape;353;g31627ab3b93_0_96"/>
          <p:cNvSpPr txBox="1"/>
          <p:nvPr/>
        </p:nvSpPr>
        <p:spPr>
          <a:xfrm>
            <a:off x="9701438" y="762950"/>
            <a:ext cx="19086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15 ecosystems</a:t>
            </a:r>
            <a:endParaRPr sz="1600"/>
          </a:p>
        </p:txBody>
      </p:sp>
      <p:sp>
        <p:nvSpPr>
          <p:cNvPr id="354" name="Google Shape;354;g31627ab3b93_0_96"/>
          <p:cNvSpPr txBox="1"/>
          <p:nvPr/>
        </p:nvSpPr>
        <p:spPr>
          <a:xfrm>
            <a:off x="4970400" y="762950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~300 000 pixels</a:t>
            </a:r>
            <a:endParaRPr sz="1600"/>
          </a:p>
        </p:txBody>
      </p:sp>
      <p:sp>
        <p:nvSpPr>
          <p:cNvPr id="355" name="Google Shape;355;g31627ab3b93_0_96"/>
          <p:cNvSpPr txBox="1"/>
          <p:nvPr/>
        </p:nvSpPr>
        <p:spPr>
          <a:xfrm>
            <a:off x="9433975" y="5323950"/>
            <a:ext cx="2110500" cy="7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304800" dist="114300" dir="4440000" algn="ctr" rotWithShape="0">
              <a:schemeClr val="lt1">
                <a:alpha val="4275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100 estimators</a:t>
            </a:r>
            <a:endParaRPr sz="1600"/>
          </a:p>
        </p:txBody>
      </p:sp>
      <p:sp>
        <p:nvSpPr>
          <p:cNvPr id="356" name="Google Shape;356;g31627ab3b93_0_96"/>
          <p:cNvSpPr txBox="1"/>
          <p:nvPr/>
        </p:nvSpPr>
        <p:spPr>
          <a:xfrm>
            <a:off x="7260988" y="5323950"/>
            <a:ext cx="1908600" cy="7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304800" dist="114300" dir="4440000" algn="ctr" rotWithShape="0">
              <a:schemeClr val="lt1">
                <a:alpha val="4275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10% training data</a:t>
            </a:r>
            <a:endParaRPr sz="1600"/>
          </a:p>
        </p:txBody>
      </p:sp>
      <p:sp>
        <p:nvSpPr>
          <p:cNvPr id="357" name="Google Shape;357;g31627ab3b93_0_96"/>
          <p:cNvSpPr txBox="1"/>
          <p:nvPr/>
        </p:nvSpPr>
        <p:spPr>
          <a:xfrm>
            <a:off x="4886125" y="5323950"/>
            <a:ext cx="2110500" cy="74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304800" dist="114300" dir="4440000" algn="ctr" rotWithShape="0">
              <a:schemeClr val="lt1">
                <a:alpha val="4275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73 representative training points</a:t>
            </a:r>
            <a:endParaRPr sz="1600"/>
          </a:p>
        </p:txBody>
      </p:sp>
      <p:sp>
        <p:nvSpPr>
          <p:cNvPr id="358" name="Google Shape;358;g31627ab3b93_0_96"/>
          <p:cNvSpPr/>
          <p:nvPr/>
        </p:nvSpPr>
        <p:spPr>
          <a:xfrm>
            <a:off x="564025" y="170700"/>
            <a:ext cx="3403500" cy="65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9" name="Google Shape;359;g31627ab3b93_0_96"/>
          <p:cNvSpPr txBox="1"/>
          <p:nvPr/>
        </p:nvSpPr>
        <p:spPr>
          <a:xfrm>
            <a:off x="728982" y="239896"/>
            <a:ext cx="3115500" cy="552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8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ECOSYSTEM</a:t>
            </a:r>
            <a:endParaRPr sz="1700"/>
          </a:p>
        </p:txBody>
      </p:sp>
      <p:sp>
        <p:nvSpPr>
          <p:cNvPr id="360" name="Google Shape;360;g31627ab3b93_0_96"/>
          <p:cNvSpPr txBox="1"/>
          <p:nvPr/>
        </p:nvSpPr>
        <p:spPr>
          <a:xfrm rot="-5400000">
            <a:off x="556125" y="1061374"/>
            <a:ext cx="702397" cy="35669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200" dirty="0" err="1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Artificial</a:t>
            </a:r>
            <a:endParaRPr sz="1200" dirty="0"/>
          </a:p>
        </p:txBody>
      </p:sp>
      <p:sp>
        <p:nvSpPr>
          <p:cNvPr id="361" name="Google Shape;361;g31627ab3b93_0_96"/>
          <p:cNvSpPr txBox="1"/>
          <p:nvPr/>
        </p:nvSpPr>
        <p:spPr>
          <a:xfrm>
            <a:off x="1155574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Urban</a:t>
            </a:r>
            <a:endParaRPr sz="1200"/>
          </a:p>
        </p:txBody>
      </p:sp>
      <p:sp>
        <p:nvSpPr>
          <p:cNvPr id="362" name="Google Shape;362;g31627ab3b93_0_96"/>
          <p:cNvSpPr txBox="1"/>
          <p:nvPr/>
        </p:nvSpPr>
        <p:spPr>
          <a:xfrm>
            <a:off x="1155386" y="12839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Agriculture</a:t>
            </a:r>
            <a:endParaRPr sz="1200"/>
          </a:p>
        </p:txBody>
      </p:sp>
      <p:sp>
        <p:nvSpPr>
          <p:cNvPr id="363" name="Google Shape;363;g31627ab3b93_0_96"/>
          <p:cNvSpPr txBox="1"/>
          <p:nvPr/>
        </p:nvSpPr>
        <p:spPr>
          <a:xfrm>
            <a:off x="1155375" y="1665450"/>
            <a:ext cx="1148100" cy="1435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Grassland</a:t>
            </a:r>
            <a:endParaRPr sz="1200"/>
          </a:p>
        </p:txBody>
      </p:sp>
      <p:sp>
        <p:nvSpPr>
          <p:cNvPr id="364" name="Google Shape;364;g31627ab3b93_0_96"/>
          <p:cNvSpPr txBox="1"/>
          <p:nvPr/>
        </p:nvSpPr>
        <p:spPr>
          <a:xfrm rot="-5400000">
            <a:off x="-1489075" y="3915750"/>
            <a:ext cx="4792800" cy="356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Natural</a:t>
            </a:r>
            <a:endParaRPr sz="1200"/>
          </a:p>
        </p:txBody>
      </p:sp>
      <p:sp>
        <p:nvSpPr>
          <p:cNvPr id="365" name="Google Shape;365;g31627ab3b93_0_96"/>
          <p:cNvSpPr txBox="1"/>
          <p:nvPr/>
        </p:nvSpPr>
        <p:spPr>
          <a:xfrm>
            <a:off x="1155575" y="3166825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Forest</a:t>
            </a:r>
            <a:endParaRPr sz="1200"/>
          </a:p>
        </p:txBody>
      </p:sp>
      <p:sp>
        <p:nvSpPr>
          <p:cNvPr id="366" name="Google Shape;366;g31627ab3b93_0_96"/>
          <p:cNvSpPr txBox="1"/>
          <p:nvPr/>
        </p:nvSpPr>
        <p:spPr>
          <a:xfrm>
            <a:off x="2373200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Buildings</a:t>
            </a:r>
            <a:endParaRPr sz="1200"/>
          </a:p>
        </p:txBody>
      </p:sp>
      <p:sp>
        <p:nvSpPr>
          <p:cNvPr id="367" name="Google Shape;367;g31627ab3b93_0_96"/>
          <p:cNvSpPr txBox="1"/>
          <p:nvPr/>
        </p:nvSpPr>
        <p:spPr>
          <a:xfrm>
            <a:off x="2373200" y="127982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Fields</a:t>
            </a:r>
            <a:endParaRPr sz="1200"/>
          </a:p>
        </p:txBody>
      </p:sp>
      <p:sp>
        <p:nvSpPr>
          <p:cNvPr id="368" name="Google Shape;368;g31627ab3b93_0_96"/>
          <p:cNvSpPr txBox="1"/>
          <p:nvPr/>
        </p:nvSpPr>
        <p:spPr>
          <a:xfrm>
            <a:off x="1155575" y="5416550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Desert</a:t>
            </a:r>
            <a:endParaRPr sz="1200"/>
          </a:p>
        </p:txBody>
      </p:sp>
      <p:sp>
        <p:nvSpPr>
          <p:cNvPr id="369" name="Google Shape;369;g31627ab3b93_0_96"/>
          <p:cNvSpPr txBox="1"/>
          <p:nvPr/>
        </p:nvSpPr>
        <p:spPr>
          <a:xfrm>
            <a:off x="2373200" y="165722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Steppe</a:t>
            </a:r>
            <a:endParaRPr sz="1200"/>
          </a:p>
        </p:txBody>
      </p:sp>
      <p:sp>
        <p:nvSpPr>
          <p:cNvPr id="370" name="Google Shape;370;g31627ab3b93_0_96"/>
          <p:cNvSpPr txBox="1"/>
          <p:nvPr/>
        </p:nvSpPr>
        <p:spPr>
          <a:xfrm>
            <a:off x="2373200" y="241202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Meadow</a:t>
            </a:r>
            <a:endParaRPr sz="1200"/>
          </a:p>
        </p:txBody>
      </p:sp>
      <p:sp>
        <p:nvSpPr>
          <p:cNvPr id="371" name="Google Shape;371;g31627ab3b93_0_96"/>
          <p:cNvSpPr txBox="1"/>
          <p:nvPr/>
        </p:nvSpPr>
        <p:spPr>
          <a:xfrm>
            <a:off x="2373200" y="2034625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Savannah</a:t>
            </a:r>
            <a:endParaRPr sz="1200"/>
          </a:p>
        </p:txBody>
      </p:sp>
      <p:sp>
        <p:nvSpPr>
          <p:cNvPr id="372" name="Google Shape;372;g31627ab3b93_0_96"/>
          <p:cNvSpPr txBox="1"/>
          <p:nvPr/>
        </p:nvSpPr>
        <p:spPr>
          <a:xfrm>
            <a:off x="2373200" y="2789428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Swamp</a:t>
            </a:r>
            <a:endParaRPr sz="1200"/>
          </a:p>
        </p:txBody>
      </p:sp>
      <p:sp>
        <p:nvSpPr>
          <p:cNvPr id="373" name="Google Shape;373;g31627ab3b93_0_96"/>
          <p:cNvSpPr txBox="1"/>
          <p:nvPr/>
        </p:nvSpPr>
        <p:spPr>
          <a:xfrm>
            <a:off x="2373200" y="31668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Boreal/Taiga</a:t>
            </a:r>
            <a:endParaRPr sz="1200"/>
          </a:p>
        </p:txBody>
      </p:sp>
      <p:sp>
        <p:nvSpPr>
          <p:cNvPr id="374" name="Google Shape;374;g31627ab3b93_0_96"/>
          <p:cNvSpPr txBox="1"/>
          <p:nvPr/>
        </p:nvSpPr>
        <p:spPr>
          <a:xfrm>
            <a:off x="2373200" y="354423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Temperate</a:t>
            </a:r>
            <a:endParaRPr sz="1200"/>
          </a:p>
        </p:txBody>
      </p:sp>
      <p:sp>
        <p:nvSpPr>
          <p:cNvPr id="375" name="Google Shape;375;g31627ab3b93_0_96"/>
          <p:cNvSpPr txBox="1"/>
          <p:nvPr/>
        </p:nvSpPr>
        <p:spPr>
          <a:xfrm>
            <a:off x="2373200" y="392163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Tropical</a:t>
            </a:r>
            <a:endParaRPr sz="1200"/>
          </a:p>
        </p:txBody>
      </p:sp>
      <p:sp>
        <p:nvSpPr>
          <p:cNvPr id="376" name="Google Shape;376;g31627ab3b93_0_96"/>
          <p:cNvSpPr txBox="1"/>
          <p:nvPr/>
        </p:nvSpPr>
        <p:spPr>
          <a:xfrm>
            <a:off x="1155575" y="4320475"/>
            <a:ext cx="1148100" cy="104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</a:t>
            </a:r>
            <a:endParaRPr sz="1200"/>
          </a:p>
        </p:txBody>
      </p:sp>
      <p:sp>
        <p:nvSpPr>
          <p:cNvPr id="377" name="Google Shape;377;g31627ab3b93_0_96"/>
          <p:cNvSpPr txBox="1"/>
          <p:nvPr/>
        </p:nvSpPr>
        <p:spPr>
          <a:xfrm>
            <a:off x="2373200" y="429903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 forest</a:t>
            </a:r>
            <a:endParaRPr sz="1200"/>
          </a:p>
        </p:txBody>
      </p:sp>
      <p:sp>
        <p:nvSpPr>
          <p:cNvPr id="378" name="Google Shape;378;g31627ab3b93_0_96"/>
          <p:cNvSpPr txBox="1"/>
          <p:nvPr/>
        </p:nvSpPr>
        <p:spPr>
          <a:xfrm>
            <a:off x="2373200" y="4676434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Alpine tundra</a:t>
            </a:r>
            <a:endParaRPr sz="1200"/>
          </a:p>
        </p:txBody>
      </p:sp>
      <p:sp>
        <p:nvSpPr>
          <p:cNvPr id="379" name="Google Shape;379;g31627ab3b93_0_96"/>
          <p:cNvSpPr txBox="1"/>
          <p:nvPr/>
        </p:nvSpPr>
        <p:spPr>
          <a:xfrm>
            <a:off x="2373200" y="505383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Subalpine</a:t>
            </a:r>
            <a:endParaRPr sz="1200"/>
          </a:p>
        </p:txBody>
      </p:sp>
      <p:sp>
        <p:nvSpPr>
          <p:cNvPr id="380" name="Google Shape;380;g31627ab3b93_0_96"/>
          <p:cNvSpPr txBox="1"/>
          <p:nvPr/>
        </p:nvSpPr>
        <p:spPr>
          <a:xfrm>
            <a:off x="2373200" y="5431237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Semi-arid</a:t>
            </a:r>
            <a:endParaRPr sz="1200"/>
          </a:p>
        </p:txBody>
      </p:sp>
      <p:sp>
        <p:nvSpPr>
          <p:cNvPr id="381" name="Google Shape;381;g31627ab3b93_0_96"/>
          <p:cNvSpPr txBox="1"/>
          <p:nvPr/>
        </p:nvSpPr>
        <p:spPr>
          <a:xfrm>
            <a:off x="2373200" y="580863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Cold</a:t>
            </a:r>
            <a:endParaRPr sz="1200"/>
          </a:p>
        </p:txBody>
      </p:sp>
      <p:sp>
        <p:nvSpPr>
          <p:cNvPr id="382" name="Google Shape;382;g31627ab3b93_0_96"/>
          <p:cNvSpPr txBox="1"/>
          <p:nvPr/>
        </p:nvSpPr>
        <p:spPr>
          <a:xfrm>
            <a:off x="2373200" y="618604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Hot</a:t>
            </a:r>
            <a:endParaRPr sz="1200"/>
          </a:p>
        </p:txBody>
      </p:sp>
      <p:sp>
        <p:nvSpPr>
          <p:cNvPr id="383" name="Google Shape;383;g31627ab3b93_0_96"/>
          <p:cNvSpPr/>
          <p:nvPr/>
        </p:nvSpPr>
        <p:spPr>
          <a:xfrm>
            <a:off x="3590825" y="902421"/>
            <a:ext cx="253500" cy="253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4" name="Google Shape;384;g31627ab3b93_0_96"/>
          <p:cNvSpPr/>
          <p:nvPr/>
        </p:nvSpPr>
        <p:spPr>
          <a:xfrm>
            <a:off x="3590825" y="1283936"/>
            <a:ext cx="253500" cy="253500"/>
          </a:xfrm>
          <a:prstGeom prst="rect">
            <a:avLst/>
          </a:prstGeom>
          <a:solidFill>
            <a:srgbClr val="D2B48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5" name="Google Shape;385;g31627ab3b93_0_96"/>
          <p:cNvSpPr/>
          <p:nvPr/>
        </p:nvSpPr>
        <p:spPr>
          <a:xfrm>
            <a:off x="3590825" y="1665452"/>
            <a:ext cx="253500" cy="253500"/>
          </a:xfrm>
          <a:prstGeom prst="rect">
            <a:avLst/>
          </a:prstGeom>
          <a:solidFill>
            <a:srgbClr val="F4D04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6" name="Google Shape;386;g31627ab3b93_0_96"/>
          <p:cNvSpPr/>
          <p:nvPr/>
        </p:nvSpPr>
        <p:spPr>
          <a:xfrm>
            <a:off x="3590825" y="2428483"/>
            <a:ext cx="253500" cy="253500"/>
          </a:xfrm>
          <a:prstGeom prst="rect">
            <a:avLst/>
          </a:prstGeom>
          <a:solidFill>
            <a:srgbClr val="82E0A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7" name="Google Shape;387;g31627ab3b93_0_96"/>
          <p:cNvSpPr/>
          <p:nvPr/>
        </p:nvSpPr>
        <p:spPr>
          <a:xfrm>
            <a:off x="3590825" y="2046968"/>
            <a:ext cx="253500" cy="253500"/>
          </a:xfrm>
          <a:prstGeom prst="rect">
            <a:avLst/>
          </a:prstGeom>
          <a:solidFill>
            <a:srgbClr val="F19B1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8" name="Google Shape;388;g31627ab3b93_0_96"/>
          <p:cNvSpPr/>
          <p:nvPr/>
        </p:nvSpPr>
        <p:spPr>
          <a:xfrm>
            <a:off x="3590825" y="2809999"/>
            <a:ext cx="253500" cy="253500"/>
          </a:xfrm>
          <a:prstGeom prst="rect">
            <a:avLst/>
          </a:prstGeom>
          <a:solidFill>
            <a:srgbClr val="A2E2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89" name="Google Shape;389;g31627ab3b93_0_96"/>
          <p:cNvSpPr/>
          <p:nvPr/>
        </p:nvSpPr>
        <p:spPr>
          <a:xfrm>
            <a:off x="3590825" y="3191515"/>
            <a:ext cx="253500" cy="253500"/>
          </a:xfrm>
          <a:prstGeom prst="rect">
            <a:avLst/>
          </a:prstGeom>
          <a:solidFill>
            <a:srgbClr val="2085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g31627ab3b93_0_96"/>
          <p:cNvSpPr/>
          <p:nvPr/>
        </p:nvSpPr>
        <p:spPr>
          <a:xfrm>
            <a:off x="3590825" y="3573030"/>
            <a:ext cx="253500" cy="253500"/>
          </a:xfrm>
          <a:prstGeom prst="rect">
            <a:avLst/>
          </a:prstGeom>
          <a:solidFill>
            <a:srgbClr val="24985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1" name="Google Shape;391;g31627ab3b93_0_96"/>
          <p:cNvSpPr/>
          <p:nvPr/>
        </p:nvSpPr>
        <p:spPr>
          <a:xfrm>
            <a:off x="3590825" y="3954546"/>
            <a:ext cx="253500" cy="253500"/>
          </a:xfrm>
          <a:prstGeom prst="rect">
            <a:avLst/>
          </a:prstGeom>
          <a:solidFill>
            <a:srgbClr val="01322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g31627ab3b93_0_96"/>
          <p:cNvSpPr/>
          <p:nvPr/>
        </p:nvSpPr>
        <p:spPr>
          <a:xfrm>
            <a:off x="3590825" y="4313437"/>
            <a:ext cx="253500" cy="253500"/>
          </a:xfrm>
          <a:prstGeom prst="rect">
            <a:avLst/>
          </a:prstGeom>
          <a:solidFill>
            <a:srgbClr val="01640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3" name="Google Shape;393;g31627ab3b93_0_96"/>
          <p:cNvSpPr/>
          <p:nvPr/>
        </p:nvSpPr>
        <p:spPr>
          <a:xfrm>
            <a:off x="3590825" y="4694940"/>
            <a:ext cx="253500" cy="253500"/>
          </a:xfrm>
          <a:prstGeom prst="rect">
            <a:avLst/>
          </a:prstGeom>
          <a:solidFill>
            <a:srgbClr val="A7CA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g31627ab3b93_0_96"/>
          <p:cNvSpPr/>
          <p:nvPr/>
        </p:nvSpPr>
        <p:spPr>
          <a:xfrm>
            <a:off x="3590825" y="5053818"/>
            <a:ext cx="253500" cy="253500"/>
          </a:xfrm>
          <a:prstGeom prst="rect">
            <a:avLst/>
          </a:prstGeom>
          <a:solidFill>
            <a:srgbClr val="85C0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5" name="Google Shape;395;g31627ab3b93_0_96"/>
          <p:cNvSpPr/>
          <p:nvPr/>
        </p:nvSpPr>
        <p:spPr>
          <a:xfrm>
            <a:off x="3590825" y="5445359"/>
            <a:ext cx="253500" cy="253500"/>
          </a:xfrm>
          <a:prstGeom prst="rect">
            <a:avLst/>
          </a:prstGeom>
          <a:solidFill>
            <a:srgbClr val="D4A90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6" name="Google Shape;396;g31627ab3b93_0_96"/>
          <p:cNvSpPr/>
          <p:nvPr/>
        </p:nvSpPr>
        <p:spPr>
          <a:xfrm>
            <a:off x="3590825" y="5830099"/>
            <a:ext cx="253500" cy="253500"/>
          </a:xfrm>
          <a:prstGeom prst="rect">
            <a:avLst/>
          </a:prstGeom>
          <a:solidFill>
            <a:srgbClr val="D5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7" name="Google Shape;397;g31627ab3b93_0_96"/>
          <p:cNvSpPr/>
          <p:nvPr/>
        </p:nvSpPr>
        <p:spPr>
          <a:xfrm>
            <a:off x="3590825" y="6214840"/>
            <a:ext cx="253500" cy="253500"/>
          </a:xfrm>
          <a:prstGeom prst="rect">
            <a:avLst/>
          </a:prstGeom>
          <a:solidFill>
            <a:srgbClr val="F0B14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398" name="Google Shape;398;g31627ab3b93_0_9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6125" y="1837275"/>
            <a:ext cx="6658350" cy="29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1627ab3b93_0_96"/>
          <p:cNvSpPr txBox="1"/>
          <p:nvPr/>
        </p:nvSpPr>
        <p:spPr>
          <a:xfrm>
            <a:off x="5015216" y="1944937"/>
            <a:ext cx="1676400" cy="39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500" b="0" i="0" u="none" strike="noStrike" cap="none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TRAINING DATA: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31627ab3b93_4_2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629" y="0"/>
            <a:ext cx="80413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1627ab3b93_4_2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31627ab3b93_4_24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62" r="5637" b="18120"/>
          <a:stretch/>
        </p:blipFill>
        <p:spPr>
          <a:xfrm>
            <a:off x="4194625" y="-5618000"/>
            <a:ext cx="7749900" cy="4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1627ab3b93_4_241"/>
          <p:cNvSpPr txBox="1"/>
          <p:nvPr/>
        </p:nvSpPr>
        <p:spPr>
          <a:xfrm>
            <a:off x="4492625" y="913550"/>
            <a:ext cx="74520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Classification 2012 - 2023</a:t>
            </a:r>
            <a:endParaRPr sz="3000"/>
          </a:p>
        </p:txBody>
      </p:sp>
      <p:sp>
        <p:nvSpPr>
          <p:cNvPr id="409" name="Google Shape;409;g31627ab3b93_4_241"/>
          <p:cNvSpPr/>
          <p:nvPr/>
        </p:nvSpPr>
        <p:spPr>
          <a:xfrm>
            <a:off x="601725" y="219629"/>
            <a:ext cx="3403500" cy="65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10" name="Google Shape;410;g31627ab3b93_4_241"/>
          <p:cNvSpPr txBox="1"/>
          <p:nvPr/>
        </p:nvSpPr>
        <p:spPr>
          <a:xfrm>
            <a:off x="728982" y="239896"/>
            <a:ext cx="3115500" cy="552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8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ECOSYSTEM</a:t>
            </a:r>
            <a:endParaRPr sz="1700"/>
          </a:p>
        </p:txBody>
      </p:sp>
      <p:sp>
        <p:nvSpPr>
          <p:cNvPr id="411" name="Google Shape;411;g31627ab3b93_4_241"/>
          <p:cNvSpPr txBox="1"/>
          <p:nvPr/>
        </p:nvSpPr>
        <p:spPr>
          <a:xfrm rot="-5400000">
            <a:off x="556475" y="1061025"/>
            <a:ext cx="701700" cy="356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1" algn="ctr">
              <a:lnSpc>
                <a:spcPct val="200000"/>
              </a:lnSpc>
              <a:buClr>
                <a:srgbClr val="354021"/>
              </a:buClr>
              <a:buSzPts val="2400"/>
            </a:pPr>
            <a:r>
              <a:rPr lang="de-DE" sz="1200" dirty="0" err="1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Artificial</a:t>
            </a:r>
            <a:endParaRPr lang="de-DE" sz="1200" dirty="0">
              <a:solidFill>
                <a:srgbClr val="768A3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2" name="Google Shape;412;g31627ab3b93_4_241"/>
          <p:cNvSpPr txBox="1"/>
          <p:nvPr/>
        </p:nvSpPr>
        <p:spPr>
          <a:xfrm>
            <a:off x="1155574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Urban</a:t>
            </a:r>
            <a:endParaRPr sz="1200"/>
          </a:p>
        </p:txBody>
      </p:sp>
      <p:sp>
        <p:nvSpPr>
          <p:cNvPr id="413" name="Google Shape;413;g31627ab3b93_4_241"/>
          <p:cNvSpPr txBox="1"/>
          <p:nvPr/>
        </p:nvSpPr>
        <p:spPr>
          <a:xfrm>
            <a:off x="1155386" y="12839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Agriculture</a:t>
            </a:r>
            <a:endParaRPr sz="1200"/>
          </a:p>
        </p:txBody>
      </p:sp>
      <p:sp>
        <p:nvSpPr>
          <p:cNvPr id="414" name="Google Shape;414;g31627ab3b93_4_241"/>
          <p:cNvSpPr txBox="1"/>
          <p:nvPr/>
        </p:nvSpPr>
        <p:spPr>
          <a:xfrm>
            <a:off x="1155375" y="1665450"/>
            <a:ext cx="1148100" cy="1435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Grassland</a:t>
            </a:r>
            <a:endParaRPr sz="1200"/>
          </a:p>
        </p:txBody>
      </p:sp>
      <p:sp>
        <p:nvSpPr>
          <p:cNvPr id="415" name="Google Shape;415;g31627ab3b93_4_241"/>
          <p:cNvSpPr txBox="1"/>
          <p:nvPr/>
        </p:nvSpPr>
        <p:spPr>
          <a:xfrm rot="-5400000">
            <a:off x="-1489075" y="3915750"/>
            <a:ext cx="4792800" cy="356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Natural</a:t>
            </a:r>
            <a:endParaRPr sz="1200"/>
          </a:p>
        </p:txBody>
      </p:sp>
      <p:sp>
        <p:nvSpPr>
          <p:cNvPr id="416" name="Google Shape;416;g31627ab3b93_4_241"/>
          <p:cNvSpPr txBox="1"/>
          <p:nvPr/>
        </p:nvSpPr>
        <p:spPr>
          <a:xfrm>
            <a:off x="1155575" y="3166825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Forest</a:t>
            </a:r>
            <a:endParaRPr sz="1200"/>
          </a:p>
        </p:txBody>
      </p:sp>
      <p:sp>
        <p:nvSpPr>
          <p:cNvPr id="417" name="Google Shape;417;g31627ab3b93_4_241"/>
          <p:cNvSpPr txBox="1"/>
          <p:nvPr/>
        </p:nvSpPr>
        <p:spPr>
          <a:xfrm>
            <a:off x="2373200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Buildings</a:t>
            </a:r>
            <a:endParaRPr sz="1200"/>
          </a:p>
        </p:txBody>
      </p:sp>
      <p:sp>
        <p:nvSpPr>
          <p:cNvPr id="418" name="Google Shape;418;g31627ab3b93_4_241"/>
          <p:cNvSpPr txBox="1"/>
          <p:nvPr/>
        </p:nvSpPr>
        <p:spPr>
          <a:xfrm>
            <a:off x="2373200" y="127982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Fields</a:t>
            </a:r>
            <a:endParaRPr sz="1200"/>
          </a:p>
        </p:txBody>
      </p:sp>
      <p:sp>
        <p:nvSpPr>
          <p:cNvPr id="419" name="Google Shape;419;g31627ab3b93_4_241"/>
          <p:cNvSpPr txBox="1"/>
          <p:nvPr/>
        </p:nvSpPr>
        <p:spPr>
          <a:xfrm>
            <a:off x="1155575" y="5416550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Desert</a:t>
            </a:r>
            <a:endParaRPr sz="1200"/>
          </a:p>
        </p:txBody>
      </p:sp>
      <p:sp>
        <p:nvSpPr>
          <p:cNvPr id="420" name="Google Shape;420;g31627ab3b93_4_241"/>
          <p:cNvSpPr txBox="1"/>
          <p:nvPr/>
        </p:nvSpPr>
        <p:spPr>
          <a:xfrm>
            <a:off x="2373200" y="165722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Steppe</a:t>
            </a:r>
            <a:endParaRPr sz="1200"/>
          </a:p>
        </p:txBody>
      </p:sp>
      <p:sp>
        <p:nvSpPr>
          <p:cNvPr id="421" name="Google Shape;421;g31627ab3b93_4_241"/>
          <p:cNvSpPr txBox="1"/>
          <p:nvPr/>
        </p:nvSpPr>
        <p:spPr>
          <a:xfrm>
            <a:off x="2373200" y="241202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Meadow</a:t>
            </a:r>
            <a:endParaRPr sz="1200"/>
          </a:p>
        </p:txBody>
      </p:sp>
      <p:sp>
        <p:nvSpPr>
          <p:cNvPr id="422" name="Google Shape;422;g31627ab3b93_4_241"/>
          <p:cNvSpPr txBox="1"/>
          <p:nvPr/>
        </p:nvSpPr>
        <p:spPr>
          <a:xfrm>
            <a:off x="2373200" y="2034625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Savannah</a:t>
            </a:r>
            <a:endParaRPr sz="1200"/>
          </a:p>
        </p:txBody>
      </p:sp>
      <p:sp>
        <p:nvSpPr>
          <p:cNvPr id="423" name="Google Shape;423;g31627ab3b93_4_241"/>
          <p:cNvSpPr txBox="1"/>
          <p:nvPr/>
        </p:nvSpPr>
        <p:spPr>
          <a:xfrm>
            <a:off x="2373200" y="2789428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Swamp</a:t>
            </a:r>
            <a:endParaRPr sz="1200"/>
          </a:p>
        </p:txBody>
      </p:sp>
      <p:sp>
        <p:nvSpPr>
          <p:cNvPr id="424" name="Google Shape;424;g31627ab3b93_4_241"/>
          <p:cNvSpPr txBox="1"/>
          <p:nvPr/>
        </p:nvSpPr>
        <p:spPr>
          <a:xfrm>
            <a:off x="2373200" y="31668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Boreal/Taiga</a:t>
            </a:r>
            <a:endParaRPr sz="1200"/>
          </a:p>
        </p:txBody>
      </p:sp>
      <p:sp>
        <p:nvSpPr>
          <p:cNvPr id="425" name="Google Shape;425;g31627ab3b93_4_241"/>
          <p:cNvSpPr txBox="1"/>
          <p:nvPr/>
        </p:nvSpPr>
        <p:spPr>
          <a:xfrm>
            <a:off x="2373200" y="354423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Temperate</a:t>
            </a:r>
            <a:endParaRPr sz="1200"/>
          </a:p>
        </p:txBody>
      </p:sp>
      <p:sp>
        <p:nvSpPr>
          <p:cNvPr id="426" name="Google Shape;426;g31627ab3b93_4_241"/>
          <p:cNvSpPr txBox="1"/>
          <p:nvPr/>
        </p:nvSpPr>
        <p:spPr>
          <a:xfrm>
            <a:off x="2373200" y="392163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Tropical</a:t>
            </a:r>
            <a:endParaRPr sz="1200"/>
          </a:p>
        </p:txBody>
      </p:sp>
      <p:sp>
        <p:nvSpPr>
          <p:cNvPr id="427" name="Google Shape;427;g31627ab3b93_4_241"/>
          <p:cNvSpPr txBox="1"/>
          <p:nvPr/>
        </p:nvSpPr>
        <p:spPr>
          <a:xfrm>
            <a:off x="1155575" y="4320475"/>
            <a:ext cx="1148100" cy="104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</a:t>
            </a:r>
            <a:endParaRPr sz="1200"/>
          </a:p>
        </p:txBody>
      </p:sp>
      <p:sp>
        <p:nvSpPr>
          <p:cNvPr id="428" name="Google Shape;428;g31627ab3b93_4_241"/>
          <p:cNvSpPr txBox="1"/>
          <p:nvPr/>
        </p:nvSpPr>
        <p:spPr>
          <a:xfrm>
            <a:off x="2373200" y="429903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 forest</a:t>
            </a:r>
            <a:endParaRPr sz="1200"/>
          </a:p>
        </p:txBody>
      </p:sp>
      <p:sp>
        <p:nvSpPr>
          <p:cNvPr id="429" name="Google Shape;429;g31627ab3b93_4_241"/>
          <p:cNvSpPr txBox="1"/>
          <p:nvPr/>
        </p:nvSpPr>
        <p:spPr>
          <a:xfrm>
            <a:off x="2373200" y="4676434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Alpine tundra</a:t>
            </a:r>
            <a:endParaRPr sz="1200"/>
          </a:p>
        </p:txBody>
      </p:sp>
      <p:sp>
        <p:nvSpPr>
          <p:cNvPr id="430" name="Google Shape;430;g31627ab3b93_4_241"/>
          <p:cNvSpPr txBox="1"/>
          <p:nvPr/>
        </p:nvSpPr>
        <p:spPr>
          <a:xfrm>
            <a:off x="2373200" y="505383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Subalpine</a:t>
            </a:r>
            <a:endParaRPr sz="1200"/>
          </a:p>
        </p:txBody>
      </p:sp>
      <p:sp>
        <p:nvSpPr>
          <p:cNvPr id="431" name="Google Shape;431;g31627ab3b93_4_241"/>
          <p:cNvSpPr txBox="1"/>
          <p:nvPr/>
        </p:nvSpPr>
        <p:spPr>
          <a:xfrm>
            <a:off x="2373200" y="5431237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Semi-arid</a:t>
            </a:r>
            <a:endParaRPr sz="1200"/>
          </a:p>
        </p:txBody>
      </p:sp>
      <p:sp>
        <p:nvSpPr>
          <p:cNvPr id="432" name="Google Shape;432;g31627ab3b93_4_241"/>
          <p:cNvSpPr txBox="1"/>
          <p:nvPr/>
        </p:nvSpPr>
        <p:spPr>
          <a:xfrm>
            <a:off x="2373200" y="580863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Cold</a:t>
            </a:r>
            <a:endParaRPr sz="1200"/>
          </a:p>
        </p:txBody>
      </p:sp>
      <p:sp>
        <p:nvSpPr>
          <p:cNvPr id="433" name="Google Shape;433;g31627ab3b93_4_241"/>
          <p:cNvSpPr txBox="1"/>
          <p:nvPr/>
        </p:nvSpPr>
        <p:spPr>
          <a:xfrm>
            <a:off x="2373200" y="618604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Hot</a:t>
            </a:r>
            <a:endParaRPr sz="1200"/>
          </a:p>
        </p:txBody>
      </p:sp>
      <p:sp>
        <p:nvSpPr>
          <p:cNvPr id="434" name="Google Shape;434;g31627ab3b93_4_241"/>
          <p:cNvSpPr/>
          <p:nvPr/>
        </p:nvSpPr>
        <p:spPr>
          <a:xfrm>
            <a:off x="3590825" y="902421"/>
            <a:ext cx="253500" cy="253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5" name="Google Shape;435;g31627ab3b93_4_241"/>
          <p:cNvSpPr/>
          <p:nvPr/>
        </p:nvSpPr>
        <p:spPr>
          <a:xfrm>
            <a:off x="3590825" y="1283936"/>
            <a:ext cx="253500" cy="253500"/>
          </a:xfrm>
          <a:prstGeom prst="rect">
            <a:avLst/>
          </a:prstGeom>
          <a:solidFill>
            <a:srgbClr val="D2B48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6" name="Google Shape;436;g31627ab3b93_4_241"/>
          <p:cNvSpPr/>
          <p:nvPr/>
        </p:nvSpPr>
        <p:spPr>
          <a:xfrm>
            <a:off x="3590825" y="1665452"/>
            <a:ext cx="253500" cy="253500"/>
          </a:xfrm>
          <a:prstGeom prst="rect">
            <a:avLst/>
          </a:prstGeom>
          <a:solidFill>
            <a:srgbClr val="F4D04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7" name="Google Shape;437;g31627ab3b93_4_241"/>
          <p:cNvSpPr/>
          <p:nvPr/>
        </p:nvSpPr>
        <p:spPr>
          <a:xfrm>
            <a:off x="3590825" y="2428483"/>
            <a:ext cx="253500" cy="253500"/>
          </a:xfrm>
          <a:prstGeom prst="rect">
            <a:avLst/>
          </a:prstGeom>
          <a:solidFill>
            <a:srgbClr val="82E0A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8" name="Google Shape;438;g31627ab3b93_4_241"/>
          <p:cNvSpPr/>
          <p:nvPr/>
        </p:nvSpPr>
        <p:spPr>
          <a:xfrm>
            <a:off x="3590825" y="2046968"/>
            <a:ext cx="253500" cy="253500"/>
          </a:xfrm>
          <a:prstGeom prst="rect">
            <a:avLst/>
          </a:prstGeom>
          <a:solidFill>
            <a:srgbClr val="F19B1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39" name="Google Shape;439;g31627ab3b93_4_241"/>
          <p:cNvSpPr/>
          <p:nvPr/>
        </p:nvSpPr>
        <p:spPr>
          <a:xfrm>
            <a:off x="3590825" y="2809999"/>
            <a:ext cx="253500" cy="253500"/>
          </a:xfrm>
          <a:prstGeom prst="rect">
            <a:avLst/>
          </a:prstGeom>
          <a:solidFill>
            <a:srgbClr val="A2E2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0" name="Google Shape;440;g31627ab3b93_4_241"/>
          <p:cNvSpPr/>
          <p:nvPr/>
        </p:nvSpPr>
        <p:spPr>
          <a:xfrm>
            <a:off x="3590825" y="3191515"/>
            <a:ext cx="253500" cy="253500"/>
          </a:xfrm>
          <a:prstGeom prst="rect">
            <a:avLst/>
          </a:prstGeom>
          <a:solidFill>
            <a:srgbClr val="2085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1" name="Google Shape;441;g31627ab3b93_4_241"/>
          <p:cNvSpPr/>
          <p:nvPr/>
        </p:nvSpPr>
        <p:spPr>
          <a:xfrm>
            <a:off x="3590825" y="3573030"/>
            <a:ext cx="253500" cy="253500"/>
          </a:xfrm>
          <a:prstGeom prst="rect">
            <a:avLst/>
          </a:prstGeom>
          <a:solidFill>
            <a:srgbClr val="24985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2" name="Google Shape;442;g31627ab3b93_4_241"/>
          <p:cNvSpPr/>
          <p:nvPr/>
        </p:nvSpPr>
        <p:spPr>
          <a:xfrm>
            <a:off x="3590825" y="3954546"/>
            <a:ext cx="253500" cy="253500"/>
          </a:xfrm>
          <a:prstGeom prst="rect">
            <a:avLst/>
          </a:prstGeom>
          <a:solidFill>
            <a:srgbClr val="01322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3" name="Google Shape;443;g31627ab3b93_4_241"/>
          <p:cNvSpPr/>
          <p:nvPr/>
        </p:nvSpPr>
        <p:spPr>
          <a:xfrm>
            <a:off x="3590825" y="4313437"/>
            <a:ext cx="253500" cy="253500"/>
          </a:xfrm>
          <a:prstGeom prst="rect">
            <a:avLst/>
          </a:prstGeom>
          <a:solidFill>
            <a:srgbClr val="01640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4" name="Google Shape;444;g31627ab3b93_4_241"/>
          <p:cNvSpPr/>
          <p:nvPr/>
        </p:nvSpPr>
        <p:spPr>
          <a:xfrm>
            <a:off x="3590825" y="4694940"/>
            <a:ext cx="253500" cy="253500"/>
          </a:xfrm>
          <a:prstGeom prst="rect">
            <a:avLst/>
          </a:prstGeom>
          <a:solidFill>
            <a:srgbClr val="A7CA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5" name="Google Shape;445;g31627ab3b93_4_241"/>
          <p:cNvSpPr/>
          <p:nvPr/>
        </p:nvSpPr>
        <p:spPr>
          <a:xfrm>
            <a:off x="3590825" y="5053818"/>
            <a:ext cx="253500" cy="253500"/>
          </a:xfrm>
          <a:prstGeom prst="rect">
            <a:avLst/>
          </a:prstGeom>
          <a:solidFill>
            <a:srgbClr val="85C0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6" name="Google Shape;446;g31627ab3b93_4_241"/>
          <p:cNvSpPr/>
          <p:nvPr/>
        </p:nvSpPr>
        <p:spPr>
          <a:xfrm>
            <a:off x="3590825" y="5445359"/>
            <a:ext cx="253500" cy="253500"/>
          </a:xfrm>
          <a:prstGeom prst="rect">
            <a:avLst/>
          </a:prstGeom>
          <a:solidFill>
            <a:srgbClr val="D4A90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7" name="Google Shape;447;g31627ab3b93_4_241"/>
          <p:cNvSpPr/>
          <p:nvPr/>
        </p:nvSpPr>
        <p:spPr>
          <a:xfrm>
            <a:off x="3590825" y="5830099"/>
            <a:ext cx="253500" cy="253500"/>
          </a:xfrm>
          <a:prstGeom prst="rect">
            <a:avLst/>
          </a:prstGeom>
          <a:solidFill>
            <a:srgbClr val="D5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448" name="Google Shape;448;g31627ab3b93_4_241"/>
          <p:cNvSpPr/>
          <p:nvPr/>
        </p:nvSpPr>
        <p:spPr>
          <a:xfrm>
            <a:off x="3590825" y="6214840"/>
            <a:ext cx="253500" cy="253500"/>
          </a:xfrm>
          <a:prstGeom prst="rect">
            <a:avLst/>
          </a:prstGeom>
          <a:solidFill>
            <a:srgbClr val="F0B14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449" name="Google Shape;449;g31627ab3b93_4_24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20" t="12683" r="10921" b="11369"/>
          <a:stretch/>
        </p:blipFill>
        <p:spPr>
          <a:xfrm>
            <a:off x="4433188" y="2007938"/>
            <a:ext cx="7564253" cy="33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1627ab3b93_4_241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4573775" y="4561075"/>
            <a:ext cx="1217565" cy="563401"/>
          </a:xfrm>
          <a:prstGeom prst="rect">
            <a:avLst/>
          </a:prstGeom>
          <a:noFill/>
          <a:ln w="9525" cap="flat" cmpd="sng">
            <a:solidFill>
              <a:srgbClr val="1F1C1E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31627ab3b93_0_2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629" y="0"/>
            <a:ext cx="80413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31627ab3b93_0_214"/>
          <p:cNvSpPr txBox="1">
            <a:spLocks noGrp="1"/>
          </p:cNvSpPr>
          <p:nvPr>
            <p:ph type="title"/>
          </p:nvPr>
        </p:nvSpPr>
        <p:spPr>
          <a:xfrm>
            <a:off x="933791" y="787869"/>
            <a:ext cx="2743200" cy="21420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b="1"/>
              <a:t>GLOBAL ECOSYSTEM PREDICTIONS </a:t>
            </a:r>
            <a:endParaRPr/>
          </a:p>
        </p:txBody>
      </p:sp>
      <p:sp>
        <p:nvSpPr>
          <p:cNvPr id="458" name="Google Shape;458;g31627ab3b93_0_2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1627ab3b93_0_214"/>
          <p:cNvSpPr txBox="1"/>
          <p:nvPr/>
        </p:nvSpPr>
        <p:spPr>
          <a:xfrm>
            <a:off x="681261" y="3433568"/>
            <a:ext cx="3248400" cy="30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accent2"/>
                </a:solidFill>
              </a:rPr>
              <a:t>LINEAR REGRESSION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fits a straight line to the data by minimizing the difference between actual and predicted values, modeling the relationship between independent and dependent variables.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31627ab3b93_0_214"/>
          <p:cNvSpPr txBox="1"/>
          <p:nvPr/>
        </p:nvSpPr>
        <p:spPr>
          <a:xfrm>
            <a:off x="5368125" y="787875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2020</a:t>
            </a:r>
            <a:endParaRPr sz="3000"/>
          </a:p>
        </p:txBody>
      </p:sp>
      <p:pic>
        <p:nvPicPr>
          <p:cNvPr id="461" name="Google Shape;461;g31627ab3b93_0_21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200" y="1673325"/>
            <a:ext cx="336232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31627ab3b93_0_214"/>
          <p:cNvSpPr/>
          <p:nvPr/>
        </p:nvSpPr>
        <p:spPr>
          <a:xfrm>
            <a:off x="4818400" y="1706475"/>
            <a:ext cx="26766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Mean surface temperature [°C]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g31627ab3b93_0_214"/>
          <p:cNvSpPr/>
          <p:nvPr/>
        </p:nvSpPr>
        <p:spPr>
          <a:xfrm rot="-5400000">
            <a:off x="6766100" y="4111275"/>
            <a:ext cx="24315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g31627ab3b93_0_214"/>
          <p:cNvSpPr/>
          <p:nvPr/>
        </p:nvSpPr>
        <p:spPr>
          <a:xfrm>
            <a:off x="8646925" y="1673325"/>
            <a:ext cx="3238500" cy="4870500"/>
          </a:xfrm>
          <a:prstGeom prst="rect">
            <a:avLst/>
          </a:prstGeom>
          <a:solidFill>
            <a:srgbClr val="F5FA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31627ab3b93_0_214"/>
          <p:cNvSpPr/>
          <p:nvPr/>
        </p:nvSpPr>
        <p:spPr>
          <a:xfrm>
            <a:off x="5410075" y="3701600"/>
            <a:ext cx="250200" cy="27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" name="Google Shape;466;g31627ab3b93_0_214"/>
          <p:cNvCxnSpPr>
            <a:stCxn id="465" idx="0"/>
            <a:endCxn id="467" idx="1"/>
          </p:cNvCxnSpPr>
          <p:nvPr/>
        </p:nvCxnSpPr>
        <p:spPr>
          <a:xfrm rot="10800000" flipH="1">
            <a:off x="5535175" y="2949800"/>
            <a:ext cx="201300" cy="75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g31627ab3b93_0_214"/>
          <p:cNvCxnSpPr>
            <a:stCxn id="465" idx="3"/>
            <a:endCxn id="467" idx="3"/>
          </p:cNvCxnSpPr>
          <p:nvPr/>
        </p:nvCxnSpPr>
        <p:spPr>
          <a:xfrm rot="10800000" flipH="1">
            <a:off x="5660275" y="2949950"/>
            <a:ext cx="1449900" cy="887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7" name="Google Shape;467;g31627ab3b93_0_21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6550" y="2104025"/>
            <a:ext cx="1373625" cy="1691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9" name="Google Shape;469;g31627ab3b93_0_214" descr="cover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1725" y="3972500"/>
            <a:ext cx="2468904" cy="24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31627ab3b93_0_214"/>
          <p:cNvSpPr txBox="1"/>
          <p:nvPr/>
        </p:nvSpPr>
        <p:spPr>
          <a:xfrm>
            <a:off x="8766163" y="18781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Fetch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Parameter per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Google Shape;471;g31627ab3b93_0_214"/>
          <p:cNvSpPr txBox="1"/>
          <p:nvPr/>
        </p:nvSpPr>
        <p:spPr>
          <a:xfrm>
            <a:off x="10312250" y="5833400"/>
            <a:ext cx="1119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YEAR</a:t>
            </a:r>
            <a:endParaRPr/>
          </a:p>
        </p:txBody>
      </p:sp>
      <p:sp>
        <p:nvSpPr>
          <p:cNvPr id="472" name="Google Shape;472;g31627ab3b93_0_214"/>
          <p:cNvSpPr txBox="1"/>
          <p:nvPr/>
        </p:nvSpPr>
        <p:spPr>
          <a:xfrm>
            <a:off x="9332100" y="4081100"/>
            <a:ext cx="130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PARAMETER</a:t>
            </a:r>
            <a:endParaRPr dirty="0"/>
          </a:p>
        </p:txBody>
      </p:sp>
      <p:sp>
        <p:nvSpPr>
          <p:cNvPr id="473" name="Google Shape;473;g31627ab3b93_0_214"/>
          <p:cNvSpPr txBox="1"/>
          <p:nvPr/>
        </p:nvSpPr>
        <p:spPr>
          <a:xfrm>
            <a:off x="8766163" y="2501000"/>
            <a:ext cx="3000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Linear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regression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per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sz="23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Predict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values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per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pixel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470" grpId="0"/>
      <p:bldP spid="4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316613b9733_1_3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629" y="0"/>
            <a:ext cx="804136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316613b9733_1_38"/>
          <p:cNvSpPr txBox="1">
            <a:spLocks noGrp="1"/>
          </p:cNvSpPr>
          <p:nvPr>
            <p:ph type="title"/>
          </p:nvPr>
        </p:nvSpPr>
        <p:spPr>
          <a:xfrm>
            <a:off x="933791" y="787869"/>
            <a:ext cx="2743200" cy="21420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b="1"/>
              <a:t>GLOBAL ECOSYSTEM PREDICTIONS </a:t>
            </a:r>
            <a:endParaRPr/>
          </a:p>
        </p:txBody>
      </p:sp>
      <p:sp>
        <p:nvSpPr>
          <p:cNvPr id="481" name="Google Shape;481;g316613b9733_1_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16613b9733_1_38"/>
          <p:cNvSpPr txBox="1"/>
          <p:nvPr/>
        </p:nvSpPr>
        <p:spPr>
          <a:xfrm>
            <a:off x="681261" y="3433568"/>
            <a:ext cx="3248400" cy="30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sz="2400" b="1">
                <a:solidFill>
                  <a:schemeClr val="accent2"/>
                </a:solidFill>
              </a:rPr>
              <a:t>LINEAR REGRESSION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fits a straight line to the data by minimizing the difference between actual and predicted values, modeling the relationship between independent and dependent variables.</a:t>
            </a:r>
            <a:endParaRPr sz="1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16613b9733_1_38"/>
          <p:cNvSpPr txBox="1"/>
          <p:nvPr/>
        </p:nvSpPr>
        <p:spPr>
          <a:xfrm>
            <a:off x="5368125" y="787875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2020</a:t>
            </a:r>
            <a:endParaRPr sz="3000"/>
          </a:p>
        </p:txBody>
      </p:sp>
      <p:sp>
        <p:nvSpPr>
          <p:cNvPr id="484" name="Google Shape;484;g316613b9733_1_38"/>
          <p:cNvSpPr txBox="1"/>
          <p:nvPr/>
        </p:nvSpPr>
        <p:spPr>
          <a:xfrm>
            <a:off x="9243300" y="787875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1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2050</a:t>
            </a:r>
            <a:endParaRPr sz="3000"/>
          </a:p>
        </p:txBody>
      </p:sp>
      <p:pic>
        <p:nvPicPr>
          <p:cNvPr id="485" name="Google Shape;485;g316613b9733_1_3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200" y="1673325"/>
            <a:ext cx="3362325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16613b9733_1_3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9775" y="1673325"/>
            <a:ext cx="336232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16613b9733_1_38"/>
          <p:cNvSpPr/>
          <p:nvPr/>
        </p:nvSpPr>
        <p:spPr>
          <a:xfrm rot="-5400000">
            <a:off x="6766100" y="4111275"/>
            <a:ext cx="24315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g316613b9733_1_38"/>
          <p:cNvSpPr/>
          <p:nvPr/>
        </p:nvSpPr>
        <p:spPr>
          <a:xfrm>
            <a:off x="4818400" y="1706475"/>
            <a:ext cx="26766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Mean surface temperature [°C]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g316613b9733_1_38"/>
          <p:cNvSpPr/>
          <p:nvPr/>
        </p:nvSpPr>
        <p:spPr>
          <a:xfrm>
            <a:off x="8766700" y="1706475"/>
            <a:ext cx="26766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Mean surface temperature [°C]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g316613b9733_1_38"/>
          <p:cNvSpPr/>
          <p:nvPr/>
        </p:nvSpPr>
        <p:spPr>
          <a:xfrm rot="-5400000">
            <a:off x="10720550" y="4255750"/>
            <a:ext cx="2431500" cy="22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g316b8968640_1_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629" y="0"/>
            <a:ext cx="804136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316b8968640_1_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876" y="-6956937"/>
            <a:ext cx="6962723" cy="31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316b8968640_1_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100" y="3573025"/>
            <a:ext cx="7232511" cy="2821575"/>
          </a:xfrm>
          <a:prstGeom prst="rect">
            <a:avLst/>
          </a:prstGeom>
          <a:noFill/>
          <a:ln>
            <a:noFill/>
          </a:ln>
          <a:effectLst>
            <a:outerShdw blurRad="528638" dist="171450" algn="bl" rotWithShape="0">
              <a:srgbClr val="000000"/>
            </a:outerShdw>
          </a:effectLst>
        </p:spPr>
      </p:pic>
      <p:pic>
        <p:nvPicPr>
          <p:cNvPr id="499" name="Google Shape;499;g316b8968640_1_3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051" y="474161"/>
            <a:ext cx="7232587" cy="2821575"/>
          </a:xfrm>
          <a:prstGeom prst="rect">
            <a:avLst/>
          </a:prstGeom>
          <a:noFill/>
          <a:ln>
            <a:noFill/>
          </a:ln>
          <a:effectLst>
            <a:outerShdw blurRad="914400" dist="152400" algn="bl" rotWithShape="0">
              <a:schemeClr val="dk1"/>
            </a:outerShdw>
          </a:effectLst>
        </p:spPr>
      </p:pic>
      <p:sp>
        <p:nvSpPr>
          <p:cNvPr id="500" name="Google Shape;500;g316b8968640_1_3"/>
          <p:cNvSpPr/>
          <p:nvPr/>
        </p:nvSpPr>
        <p:spPr>
          <a:xfrm>
            <a:off x="564025" y="170700"/>
            <a:ext cx="3403500" cy="651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01" name="Google Shape;501;g316b8968640_1_3"/>
          <p:cNvSpPr txBox="1"/>
          <p:nvPr/>
        </p:nvSpPr>
        <p:spPr>
          <a:xfrm>
            <a:off x="728982" y="239896"/>
            <a:ext cx="3115500" cy="552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8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ECOSYSTEM</a:t>
            </a:r>
            <a:endParaRPr sz="1700"/>
          </a:p>
        </p:txBody>
      </p:sp>
      <p:sp>
        <p:nvSpPr>
          <p:cNvPr id="502" name="Google Shape;502;g316b8968640_1_3"/>
          <p:cNvSpPr txBox="1"/>
          <p:nvPr/>
        </p:nvSpPr>
        <p:spPr>
          <a:xfrm rot="-5400000">
            <a:off x="536661" y="1079950"/>
            <a:ext cx="701700" cy="356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200" dirty="0" err="1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Artificial</a:t>
            </a:r>
            <a:endParaRPr sz="1200" dirty="0"/>
          </a:p>
        </p:txBody>
      </p:sp>
      <p:sp>
        <p:nvSpPr>
          <p:cNvPr id="503" name="Google Shape;503;g316b8968640_1_3"/>
          <p:cNvSpPr txBox="1"/>
          <p:nvPr/>
        </p:nvSpPr>
        <p:spPr>
          <a:xfrm>
            <a:off x="1155574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Urban</a:t>
            </a:r>
            <a:endParaRPr sz="1200"/>
          </a:p>
        </p:txBody>
      </p:sp>
      <p:sp>
        <p:nvSpPr>
          <p:cNvPr id="504" name="Google Shape;504;g316b8968640_1_3"/>
          <p:cNvSpPr txBox="1"/>
          <p:nvPr/>
        </p:nvSpPr>
        <p:spPr>
          <a:xfrm>
            <a:off x="1155386" y="12839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Agriculture</a:t>
            </a:r>
            <a:endParaRPr sz="1200"/>
          </a:p>
        </p:txBody>
      </p:sp>
      <p:sp>
        <p:nvSpPr>
          <p:cNvPr id="505" name="Google Shape;505;g316b8968640_1_3"/>
          <p:cNvSpPr txBox="1"/>
          <p:nvPr/>
        </p:nvSpPr>
        <p:spPr>
          <a:xfrm>
            <a:off x="1155375" y="1665450"/>
            <a:ext cx="1148100" cy="1435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Grassland</a:t>
            </a:r>
            <a:endParaRPr sz="1200"/>
          </a:p>
        </p:txBody>
      </p:sp>
      <p:sp>
        <p:nvSpPr>
          <p:cNvPr id="506" name="Google Shape;506;g316b8968640_1_3"/>
          <p:cNvSpPr txBox="1"/>
          <p:nvPr/>
        </p:nvSpPr>
        <p:spPr>
          <a:xfrm rot="-5400000">
            <a:off x="-1489075" y="3915750"/>
            <a:ext cx="4792800" cy="356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Natural</a:t>
            </a:r>
            <a:endParaRPr sz="1200"/>
          </a:p>
        </p:txBody>
      </p:sp>
      <p:sp>
        <p:nvSpPr>
          <p:cNvPr id="507" name="Google Shape;507;g316b8968640_1_3"/>
          <p:cNvSpPr txBox="1"/>
          <p:nvPr/>
        </p:nvSpPr>
        <p:spPr>
          <a:xfrm>
            <a:off x="1155575" y="3166825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Forest</a:t>
            </a:r>
            <a:endParaRPr sz="1200"/>
          </a:p>
        </p:txBody>
      </p:sp>
      <p:sp>
        <p:nvSpPr>
          <p:cNvPr id="508" name="Google Shape;508;g316b8968640_1_3"/>
          <p:cNvSpPr txBox="1"/>
          <p:nvPr/>
        </p:nvSpPr>
        <p:spPr>
          <a:xfrm>
            <a:off x="2373200" y="902421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Buildings</a:t>
            </a:r>
            <a:endParaRPr sz="1200"/>
          </a:p>
        </p:txBody>
      </p:sp>
      <p:sp>
        <p:nvSpPr>
          <p:cNvPr id="509" name="Google Shape;509;g316b8968640_1_3"/>
          <p:cNvSpPr txBox="1"/>
          <p:nvPr/>
        </p:nvSpPr>
        <p:spPr>
          <a:xfrm>
            <a:off x="2373200" y="127982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Fields</a:t>
            </a:r>
            <a:endParaRPr sz="1200"/>
          </a:p>
        </p:txBody>
      </p:sp>
      <p:sp>
        <p:nvSpPr>
          <p:cNvPr id="510" name="Google Shape;510;g316b8968640_1_3"/>
          <p:cNvSpPr txBox="1"/>
          <p:nvPr/>
        </p:nvSpPr>
        <p:spPr>
          <a:xfrm>
            <a:off x="1155575" y="5416550"/>
            <a:ext cx="1148100" cy="108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Desert</a:t>
            </a:r>
            <a:endParaRPr sz="1200"/>
          </a:p>
        </p:txBody>
      </p:sp>
      <p:sp>
        <p:nvSpPr>
          <p:cNvPr id="511" name="Google Shape;511;g316b8968640_1_3"/>
          <p:cNvSpPr txBox="1"/>
          <p:nvPr/>
        </p:nvSpPr>
        <p:spPr>
          <a:xfrm>
            <a:off x="2373200" y="165722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Steppe</a:t>
            </a:r>
            <a:endParaRPr sz="1200"/>
          </a:p>
        </p:txBody>
      </p:sp>
      <p:sp>
        <p:nvSpPr>
          <p:cNvPr id="512" name="Google Shape;512;g316b8968640_1_3"/>
          <p:cNvSpPr txBox="1"/>
          <p:nvPr/>
        </p:nvSpPr>
        <p:spPr>
          <a:xfrm>
            <a:off x="2373200" y="241202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Meadow</a:t>
            </a:r>
            <a:endParaRPr sz="1200"/>
          </a:p>
        </p:txBody>
      </p:sp>
      <p:sp>
        <p:nvSpPr>
          <p:cNvPr id="513" name="Google Shape;513;g316b8968640_1_3"/>
          <p:cNvSpPr txBox="1"/>
          <p:nvPr/>
        </p:nvSpPr>
        <p:spPr>
          <a:xfrm>
            <a:off x="2373200" y="2034625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Savannah</a:t>
            </a:r>
            <a:endParaRPr sz="1200"/>
          </a:p>
        </p:txBody>
      </p:sp>
      <p:sp>
        <p:nvSpPr>
          <p:cNvPr id="514" name="Google Shape;514;g316b8968640_1_3"/>
          <p:cNvSpPr txBox="1"/>
          <p:nvPr/>
        </p:nvSpPr>
        <p:spPr>
          <a:xfrm>
            <a:off x="2373200" y="2789428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Swamp</a:t>
            </a:r>
            <a:endParaRPr sz="1200"/>
          </a:p>
        </p:txBody>
      </p:sp>
      <p:sp>
        <p:nvSpPr>
          <p:cNvPr id="515" name="Google Shape;515;g316b8968640_1_3"/>
          <p:cNvSpPr txBox="1"/>
          <p:nvPr/>
        </p:nvSpPr>
        <p:spPr>
          <a:xfrm>
            <a:off x="2373200" y="316682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Boreal/Taiga</a:t>
            </a:r>
            <a:endParaRPr sz="1200"/>
          </a:p>
        </p:txBody>
      </p:sp>
      <p:sp>
        <p:nvSpPr>
          <p:cNvPr id="516" name="Google Shape;516;g316b8968640_1_3"/>
          <p:cNvSpPr txBox="1"/>
          <p:nvPr/>
        </p:nvSpPr>
        <p:spPr>
          <a:xfrm>
            <a:off x="2373200" y="354423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Temperate</a:t>
            </a:r>
            <a:endParaRPr sz="1200"/>
          </a:p>
        </p:txBody>
      </p:sp>
      <p:sp>
        <p:nvSpPr>
          <p:cNvPr id="517" name="Google Shape;517;g316b8968640_1_3"/>
          <p:cNvSpPr txBox="1"/>
          <p:nvPr/>
        </p:nvSpPr>
        <p:spPr>
          <a:xfrm>
            <a:off x="2373200" y="3921632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Tropical</a:t>
            </a:r>
            <a:endParaRPr sz="1200"/>
          </a:p>
        </p:txBody>
      </p:sp>
      <p:sp>
        <p:nvSpPr>
          <p:cNvPr id="518" name="Google Shape;518;g316b8968640_1_3"/>
          <p:cNvSpPr txBox="1"/>
          <p:nvPr/>
        </p:nvSpPr>
        <p:spPr>
          <a:xfrm>
            <a:off x="1155575" y="4320475"/>
            <a:ext cx="1148100" cy="104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</a:t>
            </a:r>
            <a:endParaRPr sz="1200"/>
          </a:p>
        </p:txBody>
      </p:sp>
      <p:sp>
        <p:nvSpPr>
          <p:cNvPr id="519" name="Google Shape;519;g316b8968640_1_3"/>
          <p:cNvSpPr txBox="1"/>
          <p:nvPr/>
        </p:nvSpPr>
        <p:spPr>
          <a:xfrm>
            <a:off x="2373200" y="4299033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Montane forest</a:t>
            </a:r>
            <a:endParaRPr sz="1200"/>
          </a:p>
        </p:txBody>
      </p:sp>
      <p:sp>
        <p:nvSpPr>
          <p:cNvPr id="520" name="Google Shape;520;g316b8968640_1_3"/>
          <p:cNvSpPr txBox="1"/>
          <p:nvPr/>
        </p:nvSpPr>
        <p:spPr>
          <a:xfrm>
            <a:off x="2373200" y="4676434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Alpine tundra</a:t>
            </a:r>
            <a:endParaRPr sz="1200"/>
          </a:p>
        </p:txBody>
      </p:sp>
      <p:sp>
        <p:nvSpPr>
          <p:cNvPr id="521" name="Google Shape;521;g316b8968640_1_3"/>
          <p:cNvSpPr txBox="1"/>
          <p:nvPr/>
        </p:nvSpPr>
        <p:spPr>
          <a:xfrm>
            <a:off x="2373200" y="5053836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Subalpine</a:t>
            </a:r>
            <a:endParaRPr sz="1200"/>
          </a:p>
        </p:txBody>
      </p:sp>
      <p:sp>
        <p:nvSpPr>
          <p:cNvPr id="522" name="Google Shape;522;g316b8968640_1_3"/>
          <p:cNvSpPr txBox="1"/>
          <p:nvPr/>
        </p:nvSpPr>
        <p:spPr>
          <a:xfrm>
            <a:off x="2373200" y="5431237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Semi-arid</a:t>
            </a:r>
            <a:endParaRPr sz="1200"/>
          </a:p>
        </p:txBody>
      </p:sp>
      <p:sp>
        <p:nvSpPr>
          <p:cNvPr id="523" name="Google Shape;523;g316b8968640_1_3"/>
          <p:cNvSpPr txBox="1"/>
          <p:nvPr/>
        </p:nvSpPr>
        <p:spPr>
          <a:xfrm>
            <a:off x="2373200" y="5808639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Cold</a:t>
            </a:r>
            <a:endParaRPr sz="1200"/>
          </a:p>
        </p:txBody>
      </p:sp>
      <p:sp>
        <p:nvSpPr>
          <p:cNvPr id="524" name="Google Shape;524;g316b8968640_1_3"/>
          <p:cNvSpPr txBox="1"/>
          <p:nvPr/>
        </p:nvSpPr>
        <p:spPr>
          <a:xfrm>
            <a:off x="2373200" y="6186040"/>
            <a:ext cx="1148100" cy="31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30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Hot</a:t>
            </a:r>
            <a:endParaRPr sz="1200"/>
          </a:p>
        </p:txBody>
      </p:sp>
      <p:sp>
        <p:nvSpPr>
          <p:cNvPr id="525" name="Google Shape;525;g316b8968640_1_3"/>
          <p:cNvSpPr/>
          <p:nvPr/>
        </p:nvSpPr>
        <p:spPr>
          <a:xfrm>
            <a:off x="3590825" y="902421"/>
            <a:ext cx="253500" cy="253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26" name="Google Shape;526;g316b8968640_1_3"/>
          <p:cNvSpPr/>
          <p:nvPr/>
        </p:nvSpPr>
        <p:spPr>
          <a:xfrm>
            <a:off x="3590825" y="1283936"/>
            <a:ext cx="253500" cy="253500"/>
          </a:xfrm>
          <a:prstGeom prst="rect">
            <a:avLst/>
          </a:prstGeom>
          <a:solidFill>
            <a:srgbClr val="D2B48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27" name="Google Shape;527;g316b8968640_1_3"/>
          <p:cNvSpPr/>
          <p:nvPr/>
        </p:nvSpPr>
        <p:spPr>
          <a:xfrm>
            <a:off x="3590825" y="1665452"/>
            <a:ext cx="253500" cy="253500"/>
          </a:xfrm>
          <a:prstGeom prst="rect">
            <a:avLst/>
          </a:prstGeom>
          <a:solidFill>
            <a:srgbClr val="F4D04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28" name="Google Shape;528;g316b8968640_1_3"/>
          <p:cNvSpPr/>
          <p:nvPr/>
        </p:nvSpPr>
        <p:spPr>
          <a:xfrm>
            <a:off x="3590825" y="2428483"/>
            <a:ext cx="253500" cy="253500"/>
          </a:xfrm>
          <a:prstGeom prst="rect">
            <a:avLst/>
          </a:prstGeom>
          <a:solidFill>
            <a:srgbClr val="82E0A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29" name="Google Shape;529;g316b8968640_1_3"/>
          <p:cNvSpPr/>
          <p:nvPr/>
        </p:nvSpPr>
        <p:spPr>
          <a:xfrm>
            <a:off x="3590825" y="2046968"/>
            <a:ext cx="253500" cy="253500"/>
          </a:xfrm>
          <a:prstGeom prst="rect">
            <a:avLst/>
          </a:prstGeom>
          <a:solidFill>
            <a:srgbClr val="F19B1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0" name="Google Shape;530;g316b8968640_1_3"/>
          <p:cNvSpPr/>
          <p:nvPr/>
        </p:nvSpPr>
        <p:spPr>
          <a:xfrm>
            <a:off x="3590825" y="2809999"/>
            <a:ext cx="253500" cy="253500"/>
          </a:xfrm>
          <a:prstGeom prst="rect">
            <a:avLst/>
          </a:prstGeom>
          <a:solidFill>
            <a:srgbClr val="A2E2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1" name="Google Shape;531;g316b8968640_1_3"/>
          <p:cNvSpPr/>
          <p:nvPr/>
        </p:nvSpPr>
        <p:spPr>
          <a:xfrm>
            <a:off x="3590825" y="3191515"/>
            <a:ext cx="253500" cy="253500"/>
          </a:xfrm>
          <a:prstGeom prst="rect">
            <a:avLst/>
          </a:prstGeom>
          <a:solidFill>
            <a:srgbClr val="20854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2" name="Google Shape;532;g316b8968640_1_3"/>
          <p:cNvSpPr/>
          <p:nvPr/>
        </p:nvSpPr>
        <p:spPr>
          <a:xfrm>
            <a:off x="3590825" y="3573030"/>
            <a:ext cx="253500" cy="253500"/>
          </a:xfrm>
          <a:prstGeom prst="rect">
            <a:avLst/>
          </a:prstGeom>
          <a:solidFill>
            <a:srgbClr val="24985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3" name="Google Shape;533;g316b8968640_1_3"/>
          <p:cNvSpPr/>
          <p:nvPr/>
        </p:nvSpPr>
        <p:spPr>
          <a:xfrm>
            <a:off x="3590825" y="3954546"/>
            <a:ext cx="253500" cy="253500"/>
          </a:xfrm>
          <a:prstGeom prst="rect">
            <a:avLst/>
          </a:prstGeom>
          <a:solidFill>
            <a:srgbClr val="01322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4" name="Google Shape;534;g316b8968640_1_3"/>
          <p:cNvSpPr/>
          <p:nvPr/>
        </p:nvSpPr>
        <p:spPr>
          <a:xfrm>
            <a:off x="3590825" y="4313437"/>
            <a:ext cx="253500" cy="253500"/>
          </a:xfrm>
          <a:prstGeom prst="rect">
            <a:avLst/>
          </a:prstGeom>
          <a:solidFill>
            <a:srgbClr val="01640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5" name="Google Shape;535;g316b8968640_1_3"/>
          <p:cNvSpPr/>
          <p:nvPr/>
        </p:nvSpPr>
        <p:spPr>
          <a:xfrm>
            <a:off x="3590825" y="4694940"/>
            <a:ext cx="253500" cy="253500"/>
          </a:xfrm>
          <a:prstGeom prst="rect">
            <a:avLst/>
          </a:prstGeom>
          <a:solidFill>
            <a:srgbClr val="A7CAE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6" name="Google Shape;536;g316b8968640_1_3"/>
          <p:cNvSpPr/>
          <p:nvPr/>
        </p:nvSpPr>
        <p:spPr>
          <a:xfrm>
            <a:off x="3590825" y="5053818"/>
            <a:ext cx="253500" cy="253500"/>
          </a:xfrm>
          <a:prstGeom prst="rect">
            <a:avLst/>
          </a:prstGeom>
          <a:solidFill>
            <a:srgbClr val="85C0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7" name="Google Shape;537;g316b8968640_1_3"/>
          <p:cNvSpPr/>
          <p:nvPr/>
        </p:nvSpPr>
        <p:spPr>
          <a:xfrm>
            <a:off x="3590825" y="5445359"/>
            <a:ext cx="253500" cy="253500"/>
          </a:xfrm>
          <a:prstGeom prst="rect">
            <a:avLst/>
          </a:prstGeom>
          <a:solidFill>
            <a:srgbClr val="D4A90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8" name="Google Shape;538;g316b8968640_1_3"/>
          <p:cNvSpPr/>
          <p:nvPr/>
        </p:nvSpPr>
        <p:spPr>
          <a:xfrm>
            <a:off x="3590825" y="5830099"/>
            <a:ext cx="253500" cy="253500"/>
          </a:xfrm>
          <a:prstGeom prst="rect">
            <a:avLst/>
          </a:prstGeom>
          <a:solidFill>
            <a:srgbClr val="D5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39" name="Google Shape;539;g316b8968640_1_3"/>
          <p:cNvSpPr/>
          <p:nvPr/>
        </p:nvSpPr>
        <p:spPr>
          <a:xfrm>
            <a:off x="3590825" y="6214840"/>
            <a:ext cx="253500" cy="253500"/>
          </a:xfrm>
          <a:prstGeom prst="rect">
            <a:avLst/>
          </a:prstGeom>
          <a:solidFill>
            <a:srgbClr val="F0B14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540" name="Google Shape;540;g316b8968640_1_3"/>
          <p:cNvSpPr txBox="1"/>
          <p:nvPr/>
        </p:nvSpPr>
        <p:spPr>
          <a:xfrm>
            <a:off x="4808825" y="2681983"/>
            <a:ext cx="1839900" cy="50953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2030</a:t>
            </a:r>
            <a:endParaRPr sz="2800" dirty="0"/>
          </a:p>
        </p:txBody>
      </p:sp>
      <p:sp>
        <p:nvSpPr>
          <p:cNvPr id="541" name="Google Shape;541;g316b8968640_1_3"/>
          <p:cNvSpPr txBox="1"/>
          <p:nvPr/>
        </p:nvSpPr>
        <p:spPr>
          <a:xfrm>
            <a:off x="4808825" y="5742337"/>
            <a:ext cx="1839900" cy="49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3" algn="ctr">
              <a:lnSpc>
                <a:spcPct val="200000"/>
              </a:lnSpc>
            </a:pPr>
            <a:r>
              <a:rPr lang="de-DE" sz="2800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2100</a:t>
            </a:r>
            <a:endParaRPr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627ab3b93_7_0"/>
          <p:cNvSpPr txBox="1">
            <a:spLocks noGrp="1"/>
          </p:cNvSpPr>
          <p:nvPr>
            <p:ph type="title"/>
          </p:nvPr>
        </p:nvSpPr>
        <p:spPr>
          <a:xfrm>
            <a:off x="518325" y="279100"/>
            <a:ext cx="3158700" cy="9768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b="1"/>
              <a:t>EcoVerse</a:t>
            </a:r>
            <a:endParaRPr/>
          </a:p>
        </p:txBody>
      </p:sp>
      <p:sp>
        <p:nvSpPr>
          <p:cNvPr id="548" name="Google Shape;548;g31627ab3b93_7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1627ab3b93_7_0"/>
          <p:cNvSpPr txBox="1"/>
          <p:nvPr/>
        </p:nvSpPr>
        <p:spPr>
          <a:xfrm>
            <a:off x="473475" y="1373825"/>
            <a:ext cx="3248400" cy="5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Frontend: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🛠️ React: Dynamic, responsive UI.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🎨 HTML5 &amp; CSS3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Backend: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⚙️ Node.js &amp; Express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💾 PostgreSQL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Interface: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🔗 REST APIs: JSON over HTTPS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Hosting &amp; Deployment: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☁️ AWS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Authentication &amp; Security: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🔐 Data Encryption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🗝️ EcoVerse-Key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🔑 EcoVerse-Nonce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Map Component: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📍 Leaflet: </a:t>
            </a:r>
            <a:endParaRPr sz="1200" b="1"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>
                <a:solidFill>
                  <a:schemeClr val="accent2"/>
                </a:solidFill>
              </a:rPr>
              <a:t>🌍 Google Maps:</a:t>
            </a:r>
            <a:endParaRPr sz="1200" b="1">
              <a:solidFill>
                <a:schemeClr val="accent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1200" b="1">
              <a:solidFill>
                <a:schemeClr val="accent2"/>
              </a:solidFill>
            </a:endParaRPr>
          </a:p>
        </p:txBody>
      </p:sp>
      <p:pic>
        <p:nvPicPr>
          <p:cNvPr id="550" name="Google Shape;550;g31627ab3b93_7_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50" y="0"/>
            <a:ext cx="3798974" cy="3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1627ab3b93_7_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50" y="3209700"/>
            <a:ext cx="3798974" cy="341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31627ab3b93_7_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625" y="0"/>
            <a:ext cx="3846350" cy="31673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pic>
        <p:nvPicPr>
          <p:cNvPr id="553" name="Google Shape;553;g31627ab3b93_7_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925" y="3209700"/>
            <a:ext cx="3846349" cy="3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31627ab3b93_0_276" descr="Ein Bild, das draußen, Landschaft, Baum, Himmel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009"/>
            <a:ext cx="5521124" cy="687858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31627ab3b93_0_276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560" name="Google Shape;560;g31627ab3b93_0_276"/>
          <p:cNvSpPr txBox="1"/>
          <p:nvPr/>
        </p:nvSpPr>
        <p:spPr>
          <a:xfrm>
            <a:off x="6241525" y="-1512907"/>
            <a:ext cx="45183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de-DE" sz="2200" b="0" i="0" u="none" strike="noStrike" cap="none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OPEN ACCESS SOURCE </a:t>
            </a:r>
            <a:endParaRPr sz="2200" b="0" i="0" u="none" strike="noStrike" cap="none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1" name="Google Shape;561;g31627ab3b93_0_276"/>
          <p:cNvSpPr/>
          <p:nvPr/>
        </p:nvSpPr>
        <p:spPr>
          <a:xfrm>
            <a:off x="6488625" y="2414000"/>
            <a:ext cx="1062900" cy="1029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2000">
                <a:srgbClr val="FAFDF4"/>
              </a:gs>
              <a:gs pos="100000">
                <a:srgbClr val="F5FA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1627ab3b93_0_276"/>
          <p:cNvSpPr/>
          <p:nvPr/>
        </p:nvSpPr>
        <p:spPr>
          <a:xfrm>
            <a:off x="6488613" y="3653363"/>
            <a:ext cx="1062900" cy="1029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2000">
                <a:srgbClr val="FAFDF4"/>
              </a:gs>
              <a:gs pos="100000">
                <a:srgbClr val="F5FA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31627ab3b93_0_276"/>
          <p:cNvSpPr/>
          <p:nvPr/>
        </p:nvSpPr>
        <p:spPr>
          <a:xfrm>
            <a:off x="6471513" y="5084475"/>
            <a:ext cx="1062900" cy="1029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62000">
                <a:srgbClr val="FAFDF4"/>
              </a:gs>
              <a:gs pos="100000">
                <a:srgbClr val="F5FA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g31627ab3b93_0_27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788" y="3786883"/>
            <a:ext cx="5905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31627ab3b93_0_27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813" y="5332275"/>
            <a:ext cx="8763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1627ab3b93_0_27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462" y="2594050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1627ab3b93_0_27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831" y="3351200"/>
            <a:ext cx="1901443" cy="2862199"/>
          </a:xfrm>
          <a:prstGeom prst="rect">
            <a:avLst/>
          </a:prstGeom>
          <a:noFill/>
          <a:ln>
            <a:noFill/>
          </a:ln>
          <a:effectLst>
            <a:outerShdw blurRad="1057275" dist="66675" dir="5400000" algn="bl" rotWithShape="0">
              <a:srgbClr val="000000"/>
            </a:outerShdw>
          </a:effectLst>
        </p:spPr>
      </p:pic>
      <p:sp>
        <p:nvSpPr>
          <p:cNvPr id="568" name="Google Shape;568;g31627ab3b93_0_276"/>
          <p:cNvSpPr txBox="1"/>
          <p:nvPr/>
        </p:nvSpPr>
        <p:spPr>
          <a:xfrm>
            <a:off x="5772149" y="136525"/>
            <a:ext cx="6248700" cy="1487700"/>
          </a:xfrm>
          <a:prstGeom prst="rect">
            <a:avLst/>
          </a:prstGeom>
          <a:noFill/>
          <a:ln w="9525" cap="flat" cmpd="sng">
            <a:solidFill>
              <a:srgbClr val="95A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GLOBAL ECOSYSTEM CLASSIFIER</a:t>
            </a:r>
            <a:endParaRPr/>
          </a:p>
        </p:txBody>
      </p:sp>
      <p:sp>
        <p:nvSpPr>
          <p:cNvPr id="569" name="Google Shape;569;g31627ab3b93_0_276"/>
          <p:cNvSpPr txBox="1"/>
          <p:nvPr/>
        </p:nvSpPr>
        <p:spPr>
          <a:xfrm>
            <a:off x="6622825" y="18320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RECAP</a:t>
            </a:r>
            <a:endParaRPr sz="24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0" name="Google Shape;570;g31627ab3b93_0_276"/>
          <p:cNvSpPr txBox="1"/>
          <p:nvPr/>
        </p:nvSpPr>
        <p:spPr>
          <a:xfrm>
            <a:off x="7534425" y="2505267"/>
            <a:ext cx="4518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Oswald"/>
              <a:buChar char="●"/>
            </a:pP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Global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ecosystem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visualisation</a:t>
            </a:r>
            <a:r>
              <a:rPr lang="de-DE" sz="23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de-DE" sz="23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sz="2300" dirty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1" name="Google Shape;571;g31627ab3b93_0_276"/>
          <p:cNvSpPr txBox="1"/>
          <p:nvPr/>
        </p:nvSpPr>
        <p:spPr>
          <a:xfrm>
            <a:off x="7534425" y="3794880"/>
            <a:ext cx="4518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Oswald"/>
              <a:buChar char="●"/>
            </a:pPr>
            <a:r>
              <a:rPr lang="de-DE" sz="23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Validate and improve our model</a:t>
            </a:r>
            <a:endParaRPr sz="23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2" name="Google Shape;572;g31627ab3b93_0_276"/>
          <p:cNvSpPr txBox="1"/>
          <p:nvPr/>
        </p:nvSpPr>
        <p:spPr>
          <a:xfrm>
            <a:off x="7534425" y="5332267"/>
            <a:ext cx="45183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300"/>
              <a:buFont typeface="Oswald"/>
              <a:buChar char="●"/>
            </a:pPr>
            <a:r>
              <a:rPr lang="de-DE" sz="23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Implement predictions into webpage</a:t>
            </a:r>
            <a:endParaRPr sz="23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1627ab3b93_4_313"/>
          <p:cNvSpPr txBox="1">
            <a:spLocks noGrp="1"/>
          </p:cNvSpPr>
          <p:nvPr>
            <p:ph type="title"/>
          </p:nvPr>
        </p:nvSpPr>
        <p:spPr>
          <a:xfrm>
            <a:off x="1130074" y="514498"/>
            <a:ext cx="4442700" cy="2124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b="1">
                <a:solidFill>
                  <a:srgbClr val="6B8043"/>
                </a:solidFill>
              </a:rPr>
              <a:t>Thank you </a:t>
            </a:r>
            <a:endParaRPr b="1">
              <a:solidFill>
                <a:srgbClr val="6B8043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de-DE" b="1">
                <a:solidFill>
                  <a:srgbClr val="6B8043"/>
                </a:solidFill>
              </a:rPr>
              <a:t>for your attention!</a:t>
            </a:r>
            <a:endParaRPr b="1">
              <a:solidFill>
                <a:srgbClr val="6B8043"/>
              </a:solidFill>
            </a:endParaRPr>
          </a:p>
        </p:txBody>
      </p:sp>
      <p:sp>
        <p:nvSpPr>
          <p:cNvPr id="578" name="Google Shape;578;g31627ab3b93_4_313"/>
          <p:cNvSpPr txBox="1">
            <a:spLocks noGrp="1"/>
          </p:cNvSpPr>
          <p:nvPr>
            <p:ph type="body" idx="1"/>
          </p:nvPr>
        </p:nvSpPr>
        <p:spPr>
          <a:xfrm>
            <a:off x="1130075" y="2974325"/>
            <a:ext cx="4442700" cy="28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accent4"/>
                </a:solidFill>
              </a:rPr>
              <a:t>Capstone</a:t>
            </a:r>
            <a:r>
              <a:rPr lang="de-DE" sz="1600" dirty="0">
                <a:solidFill>
                  <a:schemeClr val="accent4"/>
                </a:solidFill>
              </a:rPr>
              <a:t> Project 18.11.2024</a:t>
            </a:r>
            <a:endParaRPr sz="1600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i="1" dirty="0">
                <a:solidFill>
                  <a:schemeClr val="accent4"/>
                </a:solidFill>
              </a:rPr>
              <a:t>“Data Analyst </a:t>
            </a:r>
            <a:r>
              <a:rPr lang="de-DE" sz="1600" i="1" dirty="0" err="1">
                <a:solidFill>
                  <a:schemeClr val="accent4"/>
                </a:solidFill>
              </a:rPr>
              <a:t>bootcamp</a:t>
            </a:r>
            <a:r>
              <a:rPr lang="de-DE" sz="1600" i="1" dirty="0">
                <a:solidFill>
                  <a:schemeClr val="accent4"/>
                </a:solidFill>
              </a:rPr>
              <a:t>” @neuefische </a:t>
            </a:r>
            <a:endParaRPr sz="1600" i="1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 err="1">
                <a:solidFill>
                  <a:schemeClr val="accent4"/>
                </a:solidFill>
              </a:rPr>
              <a:t>by</a:t>
            </a:r>
            <a:r>
              <a:rPr lang="de-DE" sz="1600" dirty="0">
                <a:solidFill>
                  <a:schemeClr val="accent4"/>
                </a:solidFill>
              </a:rPr>
              <a:t> </a:t>
            </a:r>
            <a:r>
              <a:rPr lang="de-DE" sz="1600" b="1" dirty="0">
                <a:solidFill>
                  <a:schemeClr val="accent4"/>
                </a:solidFill>
              </a:rPr>
              <a:t>Alexander</a:t>
            </a:r>
            <a:r>
              <a:rPr lang="de-DE" sz="1600" dirty="0">
                <a:solidFill>
                  <a:schemeClr val="accent4"/>
                </a:solidFill>
              </a:rPr>
              <a:t> Schmidt, </a:t>
            </a:r>
            <a:r>
              <a:rPr lang="de-DE" sz="1600" b="1" dirty="0">
                <a:solidFill>
                  <a:schemeClr val="accent4"/>
                </a:solidFill>
              </a:rPr>
              <a:t>Noah </a:t>
            </a:r>
            <a:r>
              <a:rPr lang="de-DE" sz="1600" dirty="0" err="1">
                <a:solidFill>
                  <a:schemeClr val="accent4"/>
                </a:solidFill>
              </a:rPr>
              <a:t>Kürtös</a:t>
            </a:r>
            <a:r>
              <a:rPr lang="de-DE" sz="1600" dirty="0">
                <a:solidFill>
                  <a:schemeClr val="accent4"/>
                </a:solidFill>
              </a:rPr>
              <a:t>, </a:t>
            </a:r>
            <a:r>
              <a:rPr lang="de-DE" sz="1600" b="1" dirty="0">
                <a:solidFill>
                  <a:schemeClr val="accent4"/>
                </a:solidFill>
              </a:rPr>
              <a:t>Soma</a:t>
            </a:r>
            <a:r>
              <a:rPr lang="de-DE" sz="1600" dirty="0">
                <a:solidFill>
                  <a:schemeClr val="accent4"/>
                </a:solidFill>
              </a:rPr>
              <a:t> </a:t>
            </a:r>
            <a:r>
              <a:rPr lang="de-DE" sz="1600" dirty="0" err="1">
                <a:solidFill>
                  <a:schemeClr val="accent4"/>
                </a:solidFill>
              </a:rPr>
              <a:t>Pasumarthy</a:t>
            </a:r>
            <a:r>
              <a:rPr lang="de-DE" sz="1600" dirty="0">
                <a:solidFill>
                  <a:schemeClr val="accent4"/>
                </a:solidFill>
              </a:rPr>
              <a:t> &amp; </a:t>
            </a:r>
            <a:r>
              <a:rPr lang="de-DE" sz="1600" b="1" dirty="0">
                <a:solidFill>
                  <a:schemeClr val="accent4"/>
                </a:solidFill>
              </a:rPr>
              <a:t>Heiko </a:t>
            </a:r>
            <a:r>
              <a:rPr lang="de-DE" sz="1600" dirty="0">
                <a:solidFill>
                  <a:schemeClr val="accent4"/>
                </a:solidFill>
              </a:rPr>
              <a:t>Främbs</a:t>
            </a:r>
            <a:endParaRPr sz="1600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u="sng" dirty="0">
                <a:solidFill>
                  <a:srgbClr val="0000FF"/>
                </a:solidFill>
              </a:rPr>
              <a:t>https://github.com/NoahKuertoes/global_ecosystem_classifier</a:t>
            </a:r>
            <a:endParaRPr sz="12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chemeClr val="accent4"/>
                </a:solidFill>
              </a:rPr>
              <a:t>Sources:</a:t>
            </a:r>
            <a:endParaRPr sz="1100" b="1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https://ladsweb.modaps.eosdis.nasa.gov/missions-and-measurements/viirs/</a:t>
            </a:r>
            <a:endParaRPr sz="1000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https://ldas.gsfc.nasa.gov/</a:t>
            </a:r>
            <a:endParaRPr sz="10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https://modis.gsfc.nasa.gov/</a:t>
            </a:r>
            <a:endParaRPr sz="10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1" dirty="0">
                <a:solidFill>
                  <a:schemeClr val="accent4"/>
                </a:solidFill>
              </a:rPr>
              <a:t>Pictures:</a:t>
            </a:r>
            <a:endParaRPr sz="1100" b="1" dirty="0">
              <a:solidFill>
                <a:schemeClr val="accent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u="sng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Sustainable</a:t>
            </a:r>
            <a:r>
              <a:rPr lang="de-DE" sz="10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u="sng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Investing</a:t>
            </a:r>
            <a:r>
              <a:rPr lang="de-DE" sz="10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de-DE" sz="1000" u="sng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Evidence</a:t>
            </a:r>
            <a:r>
              <a:rPr lang="de-DE" sz="10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u="sng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Based</a:t>
            </a:r>
            <a:r>
              <a:rPr lang="de-DE" sz="10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de-DE" sz="1000" u="sng" dirty="0" err="1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Investing</a:t>
            </a:r>
            <a:endParaRPr sz="9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u="sng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https://www.istockphoto.com/</a:t>
            </a:r>
            <a:endParaRPr sz="1000" u="sng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000" u="sng" dirty="0">
                <a:solidFill>
                  <a:srgbClr val="0000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https://thaddeus-segura.com/linear-regression/</a:t>
            </a:r>
            <a:endParaRPr sz="1000" u="sng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000" dirty="0">
                <a:solidFill>
                  <a:srgbClr val="0000FF"/>
                </a:solidFill>
              </a:rPr>
              <a:t>Peru Andes: Lea </a:t>
            </a:r>
            <a:r>
              <a:rPr lang="de-DE" sz="1000" dirty="0" err="1">
                <a:solidFill>
                  <a:srgbClr val="0000FF"/>
                </a:solidFill>
              </a:rPr>
              <a:t>Graafen</a:t>
            </a:r>
            <a:r>
              <a:rPr lang="de-DE" sz="1000" dirty="0">
                <a:solidFill>
                  <a:srgbClr val="0000FF"/>
                </a:solidFill>
              </a:rPr>
              <a:t> &amp; </a:t>
            </a:r>
            <a:r>
              <a:rPr lang="de-DE" sz="1000" dirty="0" err="1">
                <a:solidFill>
                  <a:srgbClr val="0000FF"/>
                </a:solidFill>
              </a:rPr>
              <a:t>Nawid</a:t>
            </a:r>
            <a:r>
              <a:rPr lang="de-DE" sz="1000" dirty="0">
                <a:solidFill>
                  <a:srgbClr val="0000FF"/>
                </a:solidFill>
              </a:rPr>
              <a:t> </a:t>
            </a:r>
            <a:r>
              <a:rPr lang="de-DE" sz="1000" dirty="0" err="1">
                <a:solidFill>
                  <a:srgbClr val="0000FF"/>
                </a:solidFill>
              </a:rPr>
              <a:t>Albinger</a:t>
            </a:r>
            <a:endParaRPr sz="1000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u="sng" dirty="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u="sng" dirty="0">
              <a:solidFill>
                <a:srgbClr val="0000FF"/>
              </a:solidFill>
            </a:endParaRPr>
          </a:p>
        </p:txBody>
      </p:sp>
      <p:sp>
        <p:nvSpPr>
          <p:cNvPr id="579" name="Google Shape;579;g31627ab3b93_4_313"/>
          <p:cNvSpPr>
            <a:spLocks noGrp="1"/>
          </p:cNvSpPr>
          <p:nvPr>
            <p:ph type="pic" idx="2"/>
          </p:nvPr>
        </p:nvSpPr>
        <p:spPr>
          <a:xfrm>
            <a:off x="6771736" y="0"/>
            <a:ext cx="5420263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580" name="Google Shape;580;g31627ab3b93_4_313" descr="Nahaufnahme eines Blattes"/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1725" y="0"/>
            <a:ext cx="588108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1627ab3b93_4_313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000" y="1157788"/>
            <a:ext cx="5232525" cy="4389625"/>
          </a:xfrm>
          <a:prstGeom prst="rect">
            <a:avLst/>
          </a:prstGeom>
          <a:noFill/>
          <a:ln>
            <a:noFill/>
          </a:ln>
          <a:effectLst>
            <a:outerShdw blurRad="1085850" dist="19050" dir="5400000" algn="bl" rotWithShape="0">
              <a:srgbClr val="000000"/>
            </a:outerShdw>
          </a:effectLst>
        </p:spPr>
      </p:pic>
      <p:pic>
        <p:nvPicPr>
          <p:cNvPr id="582" name="Google Shape;582;g31627ab3b93_4_313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7994" y="1292503"/>
            <a:ext cx="791100" cy="7911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3" name="Google Shape;583;g31627ab3b93_4_313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1059" y="2114423"/>
            <a:ext cx="791100" cy="791099"/>
          </a:xfrm>
          <a:custGeom>
            <a:avLst/>
            <a:gdLst/>
            <a:ahLst/>
            <a:cxnLst/>
            <a:rect l="l" t="t" r="r" b="b"/>
            <a:pathLst>
              <a:path w="1080000" h="1079999" extrusionOk="0">
                <a:moveTo>
                  <a:pt x="539990" y="0"/>
                </a:moveTo>
                <a:lnTo>
                  <a:pt x="540010" y="0"/>
                </a:lnTo>
                <a:lnTo>
                  <a:pt x="648829" y="10970"/>
                </a:lnTo>
                <a:cubicBezTo>
                  <a:pt x="894898" y="61323"/>
                  <a:pt x="1080000" y="279045"/>
                  <a:pt x="1080000" y="539999"/>
                </a:cubicBezTo>
                <a:cubicBezTo>
                  <a:pt x="1080000" y="838233"/>
                  <a:pt x="838234" y="1079999"/>
                  <a:pt x="540000" y="1079999"/>
                </a:cubicBezTo>
                <a:cubicBezTo>
                  <a:pt x="241766" y="1079999"/>
                  <a:pt x="0" y="838233"/>
                  <a:pt x="0" y="539999"/>
                </a:cubicBezTo>
                <a:cubicBezTo>
                  <a:pt x="0" y="279045"/>
                  <a:pt x="185102" y="61323"/>
                  <a:pt x="431171" y="1097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g31627ab3b93_4_313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8883" y="4547448"/>
            <a:ext cx="785570" cy="791100"/>
          </a:xfrm>
          <a:custGeom>
            <a:avLst/>
            <a:gdLst/>
            <a:ahLst/>
            <a:cxnLst/>
            <a:rect l="l" t="t" r="r" b="b"/>
            <a:pathLst>
              <a:path w="1072451" h="1080000" extrusionOk="0">
                <a:moveTo>
                  <a:pt x="540000" y="0"/>
                </a:moveTo>
                <a:cubicBezTo>
                  <a:pt x="800955" y="0"/>
                  <a:pt x="1018676" y="185102"/>
                  <a:pt x="1069029" y="431171"/>
                </a:cubicBezTo>
                <a:lnTo>
                  <a:pt x="1072451" y="465116"/>
                </a:lnTo>
                <a:lnTo>
                  <a:pt x="1072451" y="614885"/>
                </a:lnTo>
                <a:lnTo>
                  <a:pt x="1069029" y="648829"/>
                </a:lnTo>
                <a:cubicBezTo>
                  <a:pt x="1018676" y="894898"/>
                  <a:pt x="800955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5" name="Google Shape;585;g31627ab3b93_4_313"/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8308" y="1763678"/>
            <a:ext cx="791100" cy="7911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6" name="Google Shape;586;g31627ab3b93_4_313"/>
          <p:cNvCxnSpPr>
            <a:cxnSpLocks/>
          </p:cNvCxnSpPr>
          <p:nvPr/>
        </p:nvCxnSpPr>
        <p:spPr>
          <a:xfrm flipV="1">
            <a:off x="8645000" y="3849624"/>
            <a:ext cx="178960" cy="69367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/>
            </a:outerShdw>
          </a:effectLst>
        </p:spPr>
      </p:cxnSp>
      <p:cxnSp>
        <p:nvCxnSpPr>
          <p:cNvPr id="587" name="Google Shape;587;g31627ab3b93_4_313"/>
          <p:cNvCxnSpPr>
            <a:cxnSpLocks/>
          </p:cNvCxnSpPr>
          <p:nvPr/>
        </p:nvCxnSpPr>
        <p:spPr>
          <a:xfrm flipH="1" flipV="1">
            <a:off x="8152925" y="2566950"/>
            <a:ext cx="671035" cy="113637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/>
            </a:outerShdw>
          </a:effectLst>
        </p:spPr>
      </p:cxnSp>
      <p:cxnSp>
        <p:nvCxnSpPr>
          <p:cNvPr id="588" name="Google Shape;588;g31627ab3b93_4_313"/>
          <p:cNvCxnSpPr>
            <a:cxnSpLocks/>
          </p:cNvCxnSpPr>
          <p:nvPr/>
        </p:nvCxnSpPr>
        <p:spPr>
          <a:xfrm flipV="1">
            <a:off x="8970425" y="2114425"/>
            <a:ext cx="817400" cy="13145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/>
            </a:outerShdw>
          </a:effectLst>
        </p:spPr>
      </p:cxnSp>
      <p:cxnSp>
        <p:nvCxnSpPr>
          <p:cNvPr id="589" name="Google Shape;589;g31627ab3b93_4_313"/>
          <p:cNvCxnSpPr>
            <a:cxnSpLocks/>
          </p:cNvCxnSpPr>
          <p:nvPr/>
        </p:nvCxnSpPr>
        <p:spPr>
          <a:xfrm flipV="1">
            <a:off x="9153144" y="2741350"/>
            <a:ext cx="1920606" cy="13551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/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627ab3b93_4_77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  <p:sp>
        <p:nvSpPr>
          <p:cNvPr id="180" name="Google Shape;180;g31627ab3b93_4_77"/>
          <p:cNvSpPr txBox="1"/>
          <p:nvPr/>
        </p:nvSpPr>
        <p:spPr>
          <a:xfrm>
            <a:off x="5772149" y="136525"/>
            <a:ext cx="6248641" cy="1487641"/>
          </a:xfrm>
          <a:prstGeom prst="rect">
            <a:avLst/>
          </a:prstGeom>
          <a:noFill/>
          <a:ln w="9525" cap="flat" cmpd="sng">
            <a:solidFill>
              <a:srgbClr val="95A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GLOBAL ECOSYSTEM CLASSIFIER</a:t>
            </a:r>
            <a:endParaRPr/>
          </a:p>
        </p:txBody>
      </p:sp>
      <p:sp>
        <p:nvSpPr>
          <p:cNvPr id="181" name="Google Shape;181;g31627ab3b93_4_77"/>
          <p:cNvSpPr txBox="1"/>
          <p:nvPr/>
        </p:nvSpPr>
        <p:spPr>
          <a:xfrm>
            <a:off x="5807049" y="1885758"/>
            <a:ext cx="4518232" cy="231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MEET THE TEAM</a:t>
            </a:r>
            <a:endParaRPr sz="2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g31627ab3b93_4_7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1012" y="5746912"/>
            <a:ext cx="792000" cy="7920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g31627ab3b93_4_7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1012" y="3664805"/>
            <a:ext cx="792001" cy="792000"/>
          </a:xfrm>
          <a:custGeom>
            <a:avLst/>
            <a:gdLst/>
            <a:ahLst/>
            <a:cxnLst/>
            <a:rect l="l" t="t" r="r" b="b"/>
            <a:pathLst>
              <a:path w="1080000" h="1079999" extrusionOk="0">
                <a:moveTo>
                  <a:pt x="539990" y="0"/>
                </a:moveTo>
                <a:lnTo>
                  <a:pt x="540010" y="0"/>
                </a:lnTo>
                <a:lnTo>
                  <a:pt x="648829" y="10970"/>
                </a:lnTo>
                <a:cubicBezTo>
                  <a:pt x="894898" y="61323"/>
                  <a:pt x="1080000" y="279045"/>
                  <a:pt x="1080000" y="539999"/>
                </a:cubicBezTo>
                <a:cubicBezTo>
                  <a:pt x="1080000" y="838233"/>
                  <a:pt x="838234" y="1079999"/>
                  <a:pt x="540000" y="1079999"/>
                </a:cubicBezTo>
                <a:cubicBezTo>
                  <a:pt x="241766" y="1079999"/>
                  <a:pt x="0" y="838233"/>
                  <a:pt x="0" y="539999"/>
                </a:cubicBezTo>
                <a:cubicBezTo>
                  <a:pt x="0" y="279045"/>
                  <a:pt x="185102" y="61323"/>
                  <a:pt x="431171" y="1097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" name="Google Shape;184;g31627ab3b93_4_7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3780" y="4705859"/>
            <a:ext cx="786465" cy="792000"/>
          </a:xfrm>
          <a:custGeom>
            <a:avLst/>
            <a:gdLst/>
            <a:ahLst/>
            <a:cxnLst/>
            <a:rect l="l" t="t" r="r" b="b"/>
            <a:pathLst>
              <a:path w="1072451" h="1080000" extrusionOk="0">
                <a:moveTo>
                  <a:pt x="540000" y="0"/>
                </a:moveTo>
                <a:cubicBezTo>
                  <a:pt x="800955" y="0"/>
                  <a:pt x="1018676" y="185102"/>
                  <a:pt x="1069029" y="431171"/>
                </a:cubicBezTo>
                <a:lnTo>
                  <a:pt x="1072451" y="465116"/>
                </a:lnTo>
                <a:lnTo>
                  <a:pt x="1072451" y="614885"/>
                </a:lnTo>
                <a:lnTo>
                  <a:pt x="1069029" y="648829"/>
                </a:lnTo>
                <a:cubicBezTo>
                  <a:pt x="1018676" y="894898"/>
                  <a:pt x="800955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" name="Google Shape;185;g31627ab3b93_4_7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1012" y="2623751"/>
            <a:ext cx="792000" cy="792000"/>
          </a:xfrm>
          <a:custGeom>
            <a:avLst/>
            <a:gdLst/>
            <a:ahLst/>
            <a:cxnLst/>
            <a:rect l="l" t="t" r="r" b="b"/>
            <a:pathLst>
              <a:path w="1080000" h="1080000" extrusionOk="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838234"/>
                  <a:pt x="838234" y="1080000"/>
                  <a:pt x="540000" y="1080000"/>
                </a:cubicBezTo>
                <a:cubicBezTo>
                  <a:pt x="241766" y="1080000"/>
                  <a:pt x="0" y="838234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g31627ab3b93_4_77"/>
          <p:cNvSpPr txBox="1"/>
          <p:nvPr/>
        </p:nvSpPr>
        <p:spPr>
          <a:xfrm>
            <a:off x="6896635" y="2623751"/>
            <a:ext cx="4518232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ALEXANDER SCHMIDT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acquisition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&amp;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maintenance</a:t>
            </a:r>
            <a:endParaRPr dirty="0"/>
          </a:p>
        </p:txBody>
      </p:sp>
      <p:sp>
        <p:nvSpPr>
          <p:cNvPr id="187" name="Google Shape;187;g31627ab3b93_4_77"/>
          <p:cNvSpPr txBox="1"/>
          <p:nvPr/>
        </p:nvSpPr>
        <p:spPr>
          <a:xfrm>
            <a:off x="6896635" y="3658261"/>
            <a:ext cx="4518232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SOMA PASUMARTHY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Web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dev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&amp;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database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maintenance</a:t>
            </a:r>
            <a:endParaRPr dirty="0"/>
          </a:p>
        </p:txBody>
      </p:sp>
      <p:sp>
        <p:nvSpPr>
          <p:cNvPr id="188" name="Google Shape;188;g31627ab3b93_4_77"/>
          <p:cNvSpPr txBox="1"/>
          <p:nvPr/>
        </p:nvSpPr>
        <p:spPr>
          <a:xfrm>
            <a:off x="6896634" y="4681744"/>
            <a:ext cx="4838165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NOAH KÜRTÖS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acquisition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&amp;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model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interpretation</a:t>
            </a:r>
            <a:endParaRPr dirty="0"/>
          </a:p>
        </p:txBody>
      </p:sp>
      <p:sp>
        <p:nvSpPr>
          <p:cNvPr id="189" name="Google Shape;189;g31627ab3b93_4_77"/>
          <p:cNvSpPr txBox="1"/>
          <p:nvPr/>
        </p:nvSpPr>
        <p:spPr>
          <a:xfrm>
            <a:off x="6896633" y="5746912"/>
            <a:ext cx="4838165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HEIKO FRÄMBS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Project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management</a:t>
            </a:r>
            <a:r>
              <a:rPr lang="de-DE" sz="2400" b="0" i="0" u="none" strike="noStrike" cap="none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&amp; </a:t>
            </a:r>
            <a:r>
              <a:rPr lang="de-DE" sz="2400" b="0" i="0" u="none" strike="noStrike" cap="none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communications</a:t>
            </a:r>
            <a:endParaRPr dirty="0"/>
          </a:p>
        </p:txBody>
      </p:sp>
      <p:pic>
        <p:nvPicPr>
          <p:cNvPr id="190" name="Google Shape;190;g31627ab3b93_4_77" descr="Ein Bild, das draußen, Landschaft, Baum, Himmel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627ab3b93_4_93"/>
          <p:cNvSpPr txBox="1">
            <a:spLocks noGrp="1"/>
          </p:cNvSpPr>
          <p:nvPr>
            <p:ph type="title"/>
          </p:nvPr>
        </p:nvSpPr>
        <p:spPr>
          <a:xfrm>
            <a:off x="13041774" y="-2000442"/>
            <a:ext cx="6210301" cy="2662084"/>
          </a:xfrm>
          <a:prstGeom prst="rect">
            <a:avLst/>
          </a:prstGeom>
          <a:noFill/>
          <a:ln w="28575" cap="flat" cmpd="sng">
            <a:solidFill>
              <a:srgbClr val="3540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"/>
              <a:buNone/>
            </a:pPr>
            <a:r>
              <a:rPr lang="de-DE" sz="2400" b="0" i="0" u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INTERACTIVE PLATFORM FOR ECOSYSTEM CLASSIFICATION USING HISTORICAL SATELLITE DATA WITH FUTURE CHANGE FORECASTS</a:t>
            </a:r>
            <a:br>
              <a:rPr lang="de-DE" b="0">
                <a:solidFill>
                  <a:schemeClr val="accent5"/>
                </a:solidFill>
              </a:rPr>
            </a:br>
            <a:endParaRPr/>
          </a:p>
        </p:txBody>
      </p:sp>
      <p:pic>
        <p:nvPicPr>
          <p:cNvPr id="196" name="Google Shape;196;g31627ab3b93_4_93" descr="Ein Bild, das draußen, Landschaft, Baum, Himmel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009"/>
            <a:ext cx="5521124" cy="68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1627ab3b93_4_93"/>
          <p:cNvSpPr txBox="1">
            <a:spLocks noGrp="1"/>
          </p:cNvSpPr>
          <p:nvPr>
            <p:ph type="body" idx="1"/>
          </p:nvPr>
        </p:nvSpPr>
        <p:spPr>
          <a:xfrm>
            <a:off x="13887809" y="2800158"/>
            <a:ext cx="4518232" cy="231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de-DE" sz="1800" b="0" u="none" strike="noStrik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OPEN AND EASY ACCESS SOURCE FOR ORGANIZATIONS AND PUBLIC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1800"/>
              <a:buNone/>
            </a:pPr>
            <a:endParaRPr sz="1800" b="0" u="none" strike="noStrike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de-DE" sz="1800" b="0" u="none" strike="noStrik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GENERATE REGION-SPECIFIC PREDICTIONS, SHOWING HOW LOCAL ECOSYSTEMS ARE LIKELY TO CHANGE BASED ON PAST TRENDS</a:t>
            </a:r>
            <a:endParaRPr b="0">
              <a:solidFill>
                <a:schemeClr val="accent4"/>
              </a:solidFill>
            </a:endParaRPr>
          </a:p>
        </p:txBody>
      </p:sp>
      <p:sp>
        <p:nvSpPr>
          <p:cNvPr id="198" name="Google Shape;198;g31627ab3b93_4_93"/>
          <p:cNvSpPr txBox="1">
            <a:spLocks noGrp="1"/>
          </p:cNvSpPr>
          <p:nvPr>
            <p:ph type="sldNum" idx="12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sp>
        <p:nvSpPr>
          <p:cNvPr id="199" name="Google Shape;199;g31627ab3b93_4_93"/>
          <p:cNvSpPr txBox="1"/>
          <p:nvPr/>
        </p:nvSpPr>
        <p:spPr>
          <a:xfrm>
            <a:off x="5772149" y="136525"/>
            <a:ext cx="6248641" cy="1487641"/>
          </a:xfrm>
          <a:prstGeom prst="rect">
            <a:avLst/>
          </a:prstGeom>
          <a:noFill/>
          <a:ln w="9525" cap="flat" cmpd="sng">
            <a:solidFill>
              <a:srgbClr val="95A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400" tIns="182875" rIns="9144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GLOBAL ECOSYSTEM CLASSIFIER</a:t>
            </a:r>
            <a:endParaRPr/>
          </a:p>
        </p:txBody>
      </p:sp>
      <p:sp>
        <p:nvSpPr>
          <p:cNvPr id="200" name="Google Shape;200;g31627ab3b93_4_93"/>
          <p:cNvSpPr txBox="1"/>
          <p:nvPr/>
        </p:nvSpPr>
        <p:spPr>
          <a:xfrm>
            <a:off x="6096000" y="-1751032"/>
            <a:ext cx="4518232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de-DE" sz="2200" b="0" i="0" u="none" strike="noStrike" cap="none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OPEN ACCESS SOURCE </a:t>
            </a:r>
            <a:endParaRPr sz="2200" b="0" i="0" u="none" strike="noStrike" cap="none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g31627ab3b93_4_93"/>
          <p:cNvSpPr txBox="1"/>
          <p:nvPr/>
        </p:nvSpPr>
        <p:spPr>
          <a:xfrm>
            <a:off x="5772149" y="2054839"/>
            <a:ext cx="4518232" cy="55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PROJECT GOALS</a:t>
            </a:r>
            <a:endParaRPr sz="24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1627ab3b93_4_93"/>
          <p:cNvSpPr txBox="1"/>
          <p:nvPr/>
        </p:nvSpPr>
        <p:spPr>
          <a:xfrm>
            <a:off x="6135907" y="3041976"/>
            <a:ext cx="5521124" cy="1806961"/>
          </a:xfrm>
          <a:prstGeom prst="rect">
            <a:avLst/>
          </a:prstGeom>
          <a:noFill/>
          <a:ln w="9525" cap="flat" cmpd="sng">
            <a:solidFill>
              <a:srgbClr val="95AE4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INTERACTIVE PLATFORM FOR ECOSYSTEM CLASSIFICATION USING HISTORICAL SATELLITE DATA WITH FUTURE CHANGE FORECASTS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03" name="Google Shape;203;g31627ab3b93_4_93"/>
          <p:cNvGrpSpPr/>
          <p:nvPr/>
        </p:nvGrpSpPr>
        <p:grpSpPr>
          <a:xfrm>
            <a:off x="6931044" y="5288738"/>
            <a:ext cx="3930851" cy="1342795"/>
            <a:chOff x="6465344" y="5047361"/>
            <a:chExt cx="4426177" cy="1512000"/>
          </a:xfrm>
        </p:grpSpPr>
        <p:pic>
          <p:nvPicPr>
            <p:cNvPr id="204" name="Google Shape;204;g31627ab3b93_4_93" descr="Ein Bild, das Grafiken, Kunst, Kreis, Grafikdesign enthält.&#10;&#10;Automatisch generierte Beschreibung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15086" y="5047361"/>
              <a:ext cx="1776435" cy="15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g31627ab3b93_4_93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65344" y="5047361"/>
              <a:ext cx="1488830" cy="1512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627ab3b93_4_107"/>
          <p:cNvSpPr txBox="1">
            <a:spLocks noGrp="1"/>
          </p:cNvSpPr>
          <p:nvPr>
            <p:ph type="title"/>
          </p:nvPr>
        </p:nvSpPr>
        <p:spPr>
          <a:xfrm>
            <a:off x="4702653" y="137934"/>
            <a:ext cx="7318137" cy="1486232"/>
          </a:xfrm>
          <a:prstGeom prst="rect">
            <a:avLst/>
          </a:prstGeom>
          <a:noFill/>
          <a:ln w="28575" cap="flat" cmpd="sng">
            <a:solidFill>
              <a:srgbClr val="6B80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</a:rPr>
              <a:t>    DEFINING CLASSIFICATION PARAMETERS </a:t>
            </a:r>
            <a:endParaRPr sz="3200" b="1">
              <a:solidFill>
                <a:srgbClr val="616161"/>
              </a:solidFill>
            </a:endParaRPr>
          </a:p>
        </p:txBody>
      </p:sp>
      <p:pic>
        <p:nvPicPr>
          <p:cNvPr id="212" name="Google Shape;212;g31627ab3b93_4_107" descr="Luftbild mit Blick auf eine Baumallee und Weiden auf beiden Seit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1627ab3b93_4_107"/>
          <p:cNvSpPr txBox="1">
            <a:spLocks noGrp="1"/>
          </p:cNvSpPr>
          <p:nvPr>
            <p:ph type="body" idx="3"/>
          </p:nvPr>
        </p:nvSpPr>
        <p:spPr>
          <a:xfrm>
            <a:off x="4704334" y="1804314"/>
            <a:ext cx="3136127" cy="48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SATELLITE DATASETS</a:t>
            </a:r>
            <a:endParaRPr sz="2400" b="0" i="0" u="none" strike="noStrike" cap="none">
              <a:solidFill>
                <a:srgbClr val="6B8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4" name="Google Shape;214;g31627ab3b93_4_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4</a:t>
            </a:fld>
            <a:endParaRPr sz="1200">
              <a:solidFill>
                <a:srgbClr val="6B8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g31627ab3b93_4_107"/>
          <p:cNvSpPr txBox="1"/>
          <p:nvPr/>
        </p:nvSpPr>
        <p:spPr>
          <a:xfrm>
            <a:off x="4934857" y="3727624"/>
            <a:ext cx="367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MODIS </a:t>
            </a:r>
            <a:r>
              <a:rPr lang="de-DE" sz="2200" b="1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Vegetation Data</a:t>
            </a:r>
            <a:endParaRPr sz="2200" b="1" i="0" u="none" strike="noStrike" cap="none" dirty="0">
              <a:solidFill>
                <a:srgbClr val="61616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6" name="Google Shape;216;g31627ab3b93_4_107" descr="Thermometer mit einfarbiger Füllu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3043" y="5674730"/>
            <a:ext cx="792000" cy="7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g31627ab3b93_4_107"/>
          <p:cNvGrpSpPr/>
          <p:nvPr/>
        </p:nvGrpSpPr>
        <p:grpSpPr>
          <a:xfrm>
            <a:off x="8719747" y="5610112"/>
            <a:ext cx="2931479" cy="846386"/>
            <a:chOff x="8719747" y="5610112"/>
            <a:chExt cx="2931479" cy="846386"/>
          </a:xfrm>
        </p:grpSpPr>
        <p:pic>
          <p:nvPicPr>
            <p:cNvPr id="218" name="Google Shape;218;g31627ab3b93_4_107" descr="Sanfte Hügel Silhouette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5637305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31627ab3b93_4_107"/>
            <p:cNvSpPr txBox="1"/>
            <p:nvPr/>
          </p:nvSpPr>
          <p:spPr>
            <a:xfrm>
              <a:off x="10092644" y="5610112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Hot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Desert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20" name="Google Shape;220;g31627ab3b93_4_107"/>
          <p:cNvSpPr txBox="1"/>
          <p:nvPr/>
        </p:nvSpPr>
        <p:spPr>
          <a:xfrm>
            <a:off x="4934857" y="5155199"/>
            <a:ext cx="367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GLDAS </a:t>
            </a:r>
            <a:r>
              <a:rPr lang="de-DE" sz="2200" b="1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Land</a:t>
            </a:r>
            <a:r>
              <a:rPr lang="de-DE" sz="2200" b="1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200" b="1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Assimilation </a:t>
            </a:r>
            <a:r>
              <a:rPr lang="de-DE" sz="2200" b="1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b="1" dirty="0"/>
          </a:p>
        </p:txBody>
      </p:sp>
      <p:pic>
        <p:nvPicPr>
          <p:cNvPr id="221" name="Google Shape;221;g31627ab3b93_4_107" descr="Hügelszenerie mit einfarbiger Füllu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870" y="4337049"/>
            <a:ext cx="792000" cy="7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g31627ab3b93_4_107"/>
          <p:cNvGrpSpPr/>
          <p:nvPr/>
        </p:nvGrpSpPr>
        <p:grpSpPr>
          <a:xfrm>
            <a:off x="8719747" y="4199731"/>
            <a:ext cx="2931479" cy="846386"/>
            <a:chOff x="8719747" y="4199731"/>
            <a:chExt cx="2931479" cy="846386"/>
          </a:xfrm>
        </p:grpSpPr>
        <p:pic>
          <p:nvPicPr>
            <p:cNvPr id="223" name="Google Shape;223;g31627ab3b93_4_107" descr="Waldszenerie Silhouette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422692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g31627ab3b93_4_107"/>
            <p:cNvSpPr txBox="1"/>
            <p:nvPr/>
          </p:nvSpPr>
          <p:spPr>
            <a:xfrm>
              <a:off x="10092644" y="4199731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Temperate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Forest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25" name="Google Shape;225;g31627ab3b93_4_107"/>
          <p:cNvGrpSpPr/>
          <p:nvPr/>
        </p:nvGrpSpPr>
        <p:grpSpPr>
          <a:xfrm>
            <a:off x="4934857" y="2391775"/>
            <a:ext cx="3675743" cy="1216769"/>
            <a:chOff x="4934857" y="2391775"/>
            <a:chExt cx="3675743" cy="1216769"/>
          </a:xfrm>
        </p:grpSpPr>
        <p:sp>
          <p:nvSpPr>
            <p:cNvPr id="226" name="Google Shape;226;g31627ab3b93_4_107"/>
            <p:cNvSpPr txBox="1"/>
            <p:nvPr/>
          </p:nvSpPr>
          <p:spPr>
            <a:xfrm>
              <a:off x="4934857" y="2391775"/>
              <a:ext cx="36757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0" i="0" u="none" strike="noStrike" cap="none" dirty="0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rPr>
                <a:t>VIIRS </a:t>
              </a:r>
              <a:r>
                <a:rPr lang="de-DE" sz="2200" b="1" i="0" u="none" strike="noStrike" cap="none" dirty="0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rPr>
                <a:t>Radiation Data</a:t>
              </a:r>
              <a:endParaRPr b="1" dirty="0"/>
            </a:p>
          </p:txBody>
        </p:sp>
        <p:pic>
          <p:nvPicPr>
            <p:cNvPr id="227" name="Google Shape;227;g31627ab3b93_4_107" descr="Lichter an mit einfarbiger Füllung"/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3269" y="281654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g31627ab3b93_4_107"/>
          <p:cNvGrpSpPr/>
          <p:nvPr/>
        </p:nvGrpSpPr>
        <p:grpSpPr>
          <a:xfrm>
            <a:off x="8719747" y="2789351"/>
            <a:ext cx="2931479" cy="846386"/>
            <a:chOff x="8719747" y="2789351"/>
            <a:chExt cx="2931479" cy="846386"/>
          </a:xfrm>
        </p:grpSpPr>
        <p:pic>
          <p:nvPicPr>
            <p:cNvPr id="229" name="Google Shape;229;g31627ab3b93_4_107" descr="Stadt mit einfarbiger Füllung"/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281654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g31627ab3b93_4_107"/>
            <p:cNvSpPr txBox="1"/>
            <p:nvPr/>
          </p:nvSpPr>
          <p:spPr>
            <a:xfrm>
              <a:off x="10092644" y="2789351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Urban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Buildings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31" name="Google Shape;231;g31627ab3b93_4_107"/>
          <p:cNvSpPr txBox="1"/>
          <p:nvPr/>
        </p:nvSpPr>
        <p:spPr>
          <a:xfrm>
            <a:off x="8610600" y="1781477"/>
            <a:ext cx="3136127" cy="48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ECOSYSTEM CLASS</a:t>
            </a:r>
            <a:endParaRPr/>
          </a:p>
        </p:txBody>
      </p:sp>
      <p:pic>
        <p:nvPicPr>
          <p:cNvPr id="232" name="Google Shape;232;g31627ab3b93_4_107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075" y="86421"/>
            <a:ext cx="1152244" cy="15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627ab3b93_4_135"/>
          <p:cNvSpPr txBox="1">
            <a:spLocks noGrp="1"/>
          </p:cNvSpPr>
          <p:nvPr>
            <p:ph type="title"/>
          </p:nvPr>
        </p:nvSpPr>
        <p:spPr>
          <a:xfrm>
            <a:off x="4702653" y="137934"/>
            <a:ext cx="7318137" cy="1486232"/>
          </a:xfrm>
          <a:prstGeom prst="rect">
            <a:avLst/>
          </a:prstGeom>
          <a:noFill/>
          <a:ln w="28575" cap="flat" cmpd="sng">
            <a:solidFill>
              <a:srgbClr val="6B80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</a:rPr>
              <a:t>    DEFINING CLASSIFICATION PARAMETERS </a:t>
            </a:r>
            <a:endParaRPr sz="3200" b="1">
              <a:solidFill>
                <a:srgbClr val="616161"/>
              </a:solidFill>
            </a:endParaRPr>
          </a:p>
        </p:txBody>
      </p:sp>
      <p:pic>
        <p:nvPicPr>
          <p:cNvPr id="239" name="Google Shape;239;g31627ab3b93_4_135" descr="Luftbild mit Blick auf eine Baumallee und Weiden auf beiden Seit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4958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1627ab3b93_4_135"/>
          <p:cNvSpPr txBox="1">
            <a:spLocks noGrp="1"/>
          </p:cNvSpPr>
          <p:nvPr>
            <p:ph type="body" idx="3"/>
          </p:nvPr>
        </p:nvSpPr>
        <p:spPr>
          <a:xfrm>
            <a:off x="4704334" y="1804314"/>
            <a:ext cx="3136127" cy="48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SATELLITE DATASETS</a:t>
            </a:r>
            <a:endParaRPr sz="2400" b="0" i="0" u="none" strike="noStrike" cap="none">
              <a:solidFill>
                <a:srgbClr val="6B8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g31627ab3b93_4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5</a:t>
            </a:fld>
            <a:endParaRPr sz="1200">
              <a:solidFill>
                <a:srgbClr val="6B80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Google Shape;242;g31627ab3b93_4_135"/>
          <p:cNvSpPr txBox="1"/>
          <p:nvPr/>
        </p:nvSpPr>
        <p:spPr>
          <a:xfrm>
            <a:off x="4934857" y="3727624"/>
            <a:ext cx="367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0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MODIS </a:t>
            </a:r>
            <a:r>
              <a:rPr lang="de-DE" sz="2200" b="1" i="0" u="none" strike="noStrike" cap="none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Vegetation Data </a:t>
            </a:r>
            <a:endParaRPr sz="2200" b="1" i="0" u="none" strike="noStrike" cap="none" dirty="0">
              <a:solidFill>
                <a:srgbClr val="61616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3" name="Google Shape;243;g31627ab3b93_4_135" descr="Thermometer mit einfarbiger Füllu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8519" y="5674730"/>
            <a:ext cx="792000" cy="7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31627ab3b93_4_135"/>
          <p:cNvGrpSpPr/>
          <p:nvPr/>
        </p:nvGrpSpPr>
        <p:grpSpPr>
          <a:xfrm>
            <a:off x="8719747" y="5610112"/>
            <a:ext cx="2931479" cy="846386"/>
            <a:chOff x="8719747" y="5610112"/>
            <a:chExt cx="2931479" cy="846386"/>
          </a:xfrm>
        </p:grpSpPr>
        <p:pic>
          <p:nvPicPr>
            <p:cNvPr id="245" name="Google Shape;245;g31627ab3b93_4_135" descr="Sanfte Hügel Silhouette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5637305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31627ab3b93_4_135"/>
            <p:cNvSpPr txBox="1"/>
            <p:nvPr/>
          </p:nvSpPr>
          <p:spPr>
            <a:xfrm>
              <a:off x="10092644" y="5610112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Hot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Desert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47" name="Google Shape;247;g31627ab3b93_4_135"/>
          <p:cNvSpPr txBox="1"/>
          <p:nvPr/>
        </p:nvSpPr>
        <p:spPr>
          <a:xfrm>
            <a:off x="4934857" y="5155199"/>
            <a:ext cx="367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2200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GLDAS </a:t>
            </a:r>
            <a:r>
              <a:rPr lang="de-DE" sz="2200" b="1" dirty="0">
                <a:solidFill>
                  <a:srgbClr val="616161"/>
                </a:solidFill>
                <a:latin typeface="Oswald"/>
                <a:ea typeface="Oswald"/>
                <a:cs typeface="Oswald"/>
                <a:sym typeface="Oswald"/>
              </a:rPr>
              <a:t>Land Assimilation Data</a:t>
            </a:r>
            <a:endParaRPr b="1" dirty="0"/>
          </a:p>
        </p:txBody>
      </p:sp>
      <p:pic>
        <p:nvPicPr>
          <p:cNvPr id="248" name="Google Shape;248;g31627ab3b93_4_135" descr="Hügelszenerie mit einfarbiger Füllu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6382" y="4341899"/>
            <a:ext cx="792000" cy="79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g31627ab3b93_4_135"/>
          <p:cNvGrpSpPr/>
          <p:nvPr/>
        </p:nvGrpSpPr>
        <p:grpSpPr>
          <a:xfrm>
            <a:off x="8719747" y="4199731"/>
            <a:ext cx="2931479" cy="846386"/>
            <a:chOff x="8719747" y="4199731"/>
            <a:chExt cx="2931479" cy="846386"/>
          </a:xfrm>
        </p:grpSpPr>
        <p:pic>
          <p:nvPicPr>
            <p:cNvPr id="250" name="Google Shape;250;g31627ab3b93_4_135" descr="Waldszenerie Silhouette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422692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g31627ab3b93_4_135"/>
            <p:cNvSpPr txBox="1"/>
            <p:nvPr/>
          </p:nvSpPr>
          <p:spPr>
            <a:xfrm>
              <a:off x="10092644" y="4199731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Temperate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Forest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grpSp>
        <p:nvGrpSpPr>
          <p:cNvPr id="252" name="Google Shape;252;g31627ab3b93_4_135"/>
          <p:cNvGrpSpPr/>
          <p:nvPr/>
        </p:nvGrpSpPr>
        <p:grpSpPr>
          <a:xfrm>
            <a:off x="4934857" y="2391775"/>
            <a:ext cx="3675743" cy="1216769"/>
            <a:chOff x="4934857" y="2391775"/>
            <a:chExt cx="3675743" cy="1216769"/>
          </a:xfrm>
        </p:grpSpPr>
        <p:sp>
          <p:nvSpPr>
            <p:cNvPr id="253" name="Google Shape;253;g31627ab3b93_4_135"/>
            <p:cNvSpPr txBox="1"/>
            <p:nvPr/>
          </p:nvSpPr>
          <p:spPr>
            <a:xfrm>
              <a:off x="4934857" y="2391775"/>
              <a:ext cx="36757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0" i="0" u="none" strike="noStrike" cap="none" dirty="0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rPr>
                <a:t>VIIRS </a:t>
              </a:r>
              <a:r>
                <a:rPr lang="de-DE" sz="2200" b="1" i="0" u="none" strike="noStrike" cap="none" dirty="0">
                  <a:solidFill>
                    <a:srgbClr val="616161"/>
                  </a:solidFill>
                  <a:latin typeface="Oswald"/>
                  <a:ea typeface="Oswald"/>
                  <a:cs typeface="Oswald"/>
                  <a:sym typeface="Oswald"/>
                </a:rPr>
                <a:t>Radiation Data</a:t>
              </a:r>
              <a:endParaRPr b="1" dirty="0"/>
            </a:p>
          </p:txBody>
        </p:sp>
        <p:pic>
          <p:nvPicPr>
            <p:cNvPr id="254" name="Google Shape;254;g31627ab3b93_4_135" descr="Lichter an mit einfarbiger Füllung"/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3269" y="281654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g31627ab3b93_4_135"/>
          <p:cNvGrpSpPr/>
          <p:nvPr/>
        </p:nvGrpSpPr>
        <p:grpSpPr>
          <a:xfrm>
            <a:off x="8719747" y="2789351"/>
            <a:ext cx="2931479" cy="846386"/>
            <a:chOff x="8719747" y="2789351"/>
            <a:chExt cx="2931479" cy="846386"/>
          </a:xfrm>
        </p:grpSpPr>
        <p:pic>
          <p:nvPicPr>
            <p:cNvPr id="256" name="Google Shape;256;g31627ab3b93_4_135" descr="Stadt mit einfarbiger Füllung"/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19747" y="2816544"/>
              <a:ext cx="792000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g31627ab3b93_4_135"/>
            <p:cNvSpPr txBox="1"/>
            <p:nvPr/>
          </p:nvSpPr>
          <p:spPr>
            <a:xfrm>
              <a:off x="10092644" y="2789351"/>
              <a:ext cx="1558582" cy="846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Urban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de-DE" sz="2200" b="1" i="0" u="none" strike="noStrike" cap="none">
                  <a:solidFill>
                    <a:srgbClr val="6B8043"/>
                  </a:solidFill>
                  <a:latin typeface="Oswald"/>
                  <a:ea typeface="Oswald"/>
                  <a:cs typeface="Oswald"/>
                  <a:sym typeface="Oswald"/>
                </a:rPr>
                <a:t>Buildings</a:t>
              </a:r>
              <a:endParaRPr sz="22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  <p:sp>
        <p:nvSpPr>
          <p:cNvPr id="258" name="Google Shape;258;g31627ab3b93_4_135"/>
          <p:cNvSpPr txBox="1"/>
          <p:nvPr/>
        </p:nvSpPr>
        <p:spPr>
          <a:xfrm>
            <a:off x="8610600" y="1781477"/>
            <a:ext cx="3136127" cy="48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-DE" sz="24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ECOSYSTEM CLASS</a:t>
            </a:r>
            <a:endParaRPr/>
          </a:p>
        </p:txBody>
      </p:sp>
      <p:pic>
        <p:nvPicPr>
          <p:cNvPr id="259" name="Google Shape;259;g31627ab3b93_4_135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0075" y="86421"/>
            <a:ext cx="1152244" cy="153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g31627ab3b93_4_135"/>
          <p:cNvGrpSpPr/>
          <p:nvPr/>
        </p:nvGrpSpPr>
        <p:grpSpPr>
          <a:xfrm>
            <a:off x="33569" y="3010450"/>
            <a:ext cx="3920561" cy="4137078"/>
            <a:chOff x="33569" y="3010450"/>
            <a:chExt cx="3920561" cy="4137078"/>
          </a:xfrm>
        </p:grpSpPr>
        <p:pic>
          <p:nvPicPr>
            <p:cNvPr id="261" name="Google Shape;261;g31627ab3b93_4_135" descr="Satellite outline"/>
            <p:cNvPicPr preferRelativeResize="0"/>
            <p:nvPr/>
          </p:nvPicPr>
          <p:blipFill rotWithShape="1"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3741" y="4137001"/>
              <a:ext cx="1220389" cy="1220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g31627ab3b93_4_135"/>
            <p:cNvSpPr/>
            <p:nvPr/>
          </p:nvSpPr>
          <p:spPr>
            <a:xfrm>
              <a:off x="551600" y="3010450"/>
              <a:ext cx="3392700" cy="9189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Global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0" u="none" strike="noStrike" cap="non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0.25° Longitude x 0.25° Latitutde</a:t>
              </a:r>
              <a:endParaRPr sz="1800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latin typeface="Oswald"/>
                  <a:ea typeface="Oswald"/>
                  <a:cs typeface="Oswald"/>
                  <a:sym typeface="Oswald"/>
                </a:rPr>
                <a:t>(ca. 10km x 10km)</a:t>
              </a:r>
              <a:endParaRPr sz="18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263" name="Google Shape;263;g31627ab3b93_4_135" descr="Table outline"/>
            <p:cNvPicPr preferRelativeResize="0"/>
            <p:nvPr/>
          </p:nvPicPr>
          <p:blipFill rotWithShape="1">
            <a:blip r:embed="rId1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569" y="4266197"/>
              <a:ext cx="2881331" cy="28813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627ab3b93_4_167"/>
          <p:cNvSpPr/>
          <p:nvPr/>
        </p:nvSpPr>
        <p:spPr>
          <a:xfrm>
            <a:off x="4942440" y="2182481"/>
            <a:ext cx="5821107" cy="4675517"/>
          </a:xfrm>
          <a:prstGeom prst="rect">
            <a:avLst/>
          </a:prstGeom>
          <a:gradFill>
            <a:gsLst>
              <a:gs pos="0">
                <a:srgbClr val="1F1C1E"/>
              </a:gs>
              <a:gs pos="31000">
                <a:srgbClr val="567582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627ab3b93_4_167"/>
          <p:cNvSpPr txBox="1">
            <a:spLocks noGrp="1"/>
          </p:cNvSpPr>
          <p:nvPr>
            <p:ph type="title"/>
          </p:nvPr>
        </p:nvSpPr>
        <p:spPr>
          <a:xfrm>
            <a:off x="-10559" y="1"/>
            <a:ext cx="4953000" cy="2182500"/>
          </a:xfrm>
          <a:prstGeom prst="rect">
            <a:avLst/>
          </a:prstGeom>
          <a:solidFill>
            <a:schemeClr val="accent2">
              <a:alpha val="91372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sz="2600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VIIRS Radiation Data</a:t>
            </a:r>
            <a:b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-DE" sz="2600" b="1" i="0" u="none" strike="noStrike" cap="none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Nighttime</a:t>
            </a:r>
            <a: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Lights</a:t>
            </a:r>
            <a:endParaRPr sz="2600" b="1" i="0" u="none" strike="noStrike" cap="none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g31627ab3b93_4_1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g31627ab3b93_4_167" descr="Ein Bild, das Weltraum, Erde, Planet, Raum enthält.&#10;&#10;Automatisch generierte Beschreibu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2925" y="0"/>
            <a:ext cx="7249075" cy="21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1627ab3b93_4_16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0603" y="4638195"/>
            <a:ext cx="2045700" cy="14340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4" name="Google Shape;274;g31627ab3b93_4_167"/>
          <p:cNvSpPr txBox="1"/>
          <p:nvPr/>
        </p:nvSpPr>
        <p:spPr>
          <a:xfrm>
            <a:off x="6943295" y="3227786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GLOBAL GRID OF ENVIRONMENTAL PARAMETERS</a:t>
            </a:r>
            <a:endParaRPr dirty="0"/>
          </a:p>
        </p:txBody>
      </p:sp>
      <p:pic>
        <p:nvPicPr>
          <p:cNvPr id="275" name="Google Shape;275;g31627ab3b93_4_167" descr="Stadt mit einfarbiger Füllu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27372" y="556426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1627ab3b93_4_167" descr="Streetlight with solid fill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1951" y="5635576"/>
            <a:ext cx="771786" cy="77178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1627ab3b93_4_167"/>
          <p:cNvSpPr/>
          <p:nvPr/>
        </p:nvSpPr>
        <p:spPr>
          <a:xfrm>
            <a:off x="9760603" y="5236871"/>
            <a:ext cx="2045700" cy="988500"/>
          </a:xfrm>
          <a:prstGeom prst="rect">
            <a:avLst/>
          </a:prstGeom>
          <a:gradFill>
            <a:gsLst>
              <a:gs pos="0">
                <a:schemeClr val="lt1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31627ab3b93_4_167"/>
          <p:cNvSpPr txBox="1"/>
          <p:nvPr/>
        </p:nvSpPr>
        <p:spPr>
          <a:xfrm>
            <a:off x="6945874" y="2346924"/>
            <a:ext cx="4860430" cy="70629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1081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de-DE" sz="2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DEFINING CLASSIFICATION PARAMETERS </a:t>
            </a:r>
            <a:endParaRPr/>
          </a:p>
        </p:txBody>
      </p:sp>
      <p:pic>
        <p:nvPicPr>
          <p:cNvPr id="279" name="Google Shape;279;g31627ab3b93_4_16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047" y="2205833"/>
            <a:ext cx="734762" cy="97968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1627ab3b93_4_167"/>
          <p:cNvSpPr txBox="1"/>
          <p:nvPr/>
        </p:nvSpPr>
        <p:spPr>
          <a:xfrm>
            <a:off x="6943295" y="3949108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PROXIES FOR ECOSYSTEMS</a:t>
            </a:r>
            <a:endParaRPr/>
          </a:p>
        </p:txBody>
      </p:sp>
      <p:sp>
        <p:nvSpPr>
          <p:cNvPr id="281" name="Google Shape;281;g31627ab3b93_4_167"/>
          <p:cNvSpPr txBox="1"/>
          <p:nvPr/>
        </p:nvSpPr>
        <p:spPr>
          <a:xfrm>
            <a:off x="6943300" y="4673475"/>
            <a:ext cx="2534100" cy="563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NIGHT LIGHT:  </a:t>
            </a:r>
            <a:r>
              <a:rPr lang="de-DE" sz="1500" b="1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BUILDINGS</a:t>
            </a:r>
            <a:endParaRPr/>
          </a:p>
        </p:txBody>
      </p:sp>
      <p:sp>
        <p:nvSpPr>
          <p:cNvPr id="282" name="Google Shape;282;g31627ab3b93_4_167"/>
          <p:cNvSpPr/>
          <p:nvPr/>
        </p:nvSpPr>
        <p:spPr>
          <a:xfrm>
            <a:off x="-11052" y="2182482"/>
            <a:ext cx="6300000" cy="4675517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4B57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1627ab3b93_4_167"/>
          <p:cNvSpPr txBox="1">
            <a:spLocks noGrp="1"/>
          </p:cNvSpPr>
          <p:nvPr>
            <p:ph type="title"/>
          </p:nvPr>
        </p:nvSpPr>
        <p:spPr>
          <a:xfrm>
            <a:off x="3517366" y="-4526549"/>
            <a:ext cx="4953000" cy="2182500"/>
          </a:xfrm>
          <a:prstGeom prst="rect">
            <a:avLst/>
          </a:prstGeom>
          <a:solidFill>
            <a:schemeClr val="accent2">
              <a:alpha val="91370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600" b="1" i="0" u="none" strike="noStrike" cap="non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4" name="Google Shape;284;g31627ab3b93_4_167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33" t="5085" r="7765" b="13155"/>
          <a:stretch/>
        </p:blipFill>
        <p:spPr>
          <a:xfrm>
            <a:off x="-11050" y="2174600"/>
            <a:ext cx="6312670" cy="467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31627ab3b93_4_167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8775" y="5773825"/>
            <a:ext cx="2642800" cy="5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627ab3b93_4_185"/>
          <p:cNvSpPr/>
          <p:nvPr/>
        </p:nvSpPr>
        <p:spPr>
          <a:xfrm>
            <a:off x="4942440" y="2182481"/>
            <a:ext cx="5821107" cy="4675517"/>
          </a:xfrm>
          <a:prstGeom prst="rect">
            <a:avLst/>
          </a:prstGeom>
          <a:gradFill>
            <a:gsLst>
              <a:gs pos="0">
                <a:srgbClr val="1F1C1E"/>
              </a:gs>
              <a:gs pos="31000">
                <a:srgbClr val="567582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1627ab3b93_4_185"/>
          <p:cNvSpPr txBox="1">
            <a:spLocks noGrp="1"/>
          </p:cNvSpPr>
          <p:nvPr>
            <p:ph type="title"/>
          </p:nvPr>
        </p:nvSpPr>
        <p:spPr>
          <a:xfrm>
            <a:off x="-10559" y="1"/>
            <a:ext cx="4952999" cy="2182481"/>
          </a:xfrm>
          <a:prstGeom prst="rect">
            <a:avLst/>
          </a:prstGeom>
          <a:solidFill>
            <a:schemeClr val="accent2">
              <a:alpha val="91372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sz="2600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MODIS Vegetation Data </a:t>
            </a:r>
            <a:b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de-DE" sz="2600" b="1" i="0" u="none" strike="noStrike" cap="none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Normalized</a:t>
            </a:r>
            <a: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600" b="1" i="0" u="none" strike="noStrike" cap="none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Difference</a:t>
            </a:r>
            <a: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Vegetation Index (NDVI) </a:t>
            </a:r>
            <a:endParaRPr sz="2600" b="1" i="0" u="none" strike="noStrike" cap="none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3" name="Google Shape;293;g31627ab3b93_4_1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31627ab3b93_4_185"/>
          <p:cNvSpPr txBox="1"/>
          <p:nvPr/>
        </p:nvSpPr>
        <p:spPr>
          <a:xfrm>
            <a:off x="6943295" y="3227786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GLOBAL GRID OF ENVIRONMENTAL PARAMETERS</a:t>
            </a:r>
            <a:endParaRPr dirty="0"/>
          </a:p>
        </p:txBody>
      </p:sp>
      <p:sp>
        <p:nvSpPr>
          <p:cNvPr id="295" name="Google Shape;295;g31627ab3b93_4_185"/>
          <p:cNvSpPr txBox="1"/>
          <p:nvPr/>
        </p:nvSpPr>
        <p:spPr>
          <a:xfrm>
            <a:off x="6945874" y="2346924"/>
            <a:ext cx="4860430" cy="70629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1081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de-DE" sz="2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DEFINING CLASSIFICATION PARAMETERS </a:t>
            </a:r>
            <a:endParaRPr/>
          </a:p>
        </p:txBody>
      </p:sp>
      <p:pic>
        <p:nvPicPr>
          <p:cNvPr id="296" name="Google Shape;296;g31627ab3b93_4_18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047" y="2205833"/>
            <a:ext cx="734762" cy="979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1627ab3b93_4_185"/>
          <p:cNvSpPr txBox="1"/>
          <p:nvPr/>
        </p:nvSpPr>
        <p:spPr>
          <a:xfrm>
            <a:off x="6943295" y="3949108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PROXIES FOR ECOSYSTEMS</a:t>
            </a:r>
            <a:endParaRPr/>
          </a:p>
        </p:txBody>
      </p:sp>
      <p:sp>
        <p:nvSpPr>
          <p:cNvPr id="298" name="Google Shape;298;g31627ab3b93_4_185"/>
          <p:cNvSpPr txBox="1"/>
          <p:nvPr/>
        </p:nvSpPr>
        <p:spPr>
          <a:xfrm>
            <a:off x="6943295" y="4673465"/>
            <a:ext cx="2451207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NDVI:  </a:t>
            </a:r>
            <a:r>
              <a:rPr lang="de-DE" sz="1500" b="1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FORESTS</a:t>
            </a:r>
            <a:endParaRPr/>
          </a:p>
        </p:txBody>
      </p:sp>
      <p:grpSp>
        <p:nvGrpSpPr>
          <p:cNvPr id="299" name="Google Shape;299;g31627ab3b93_4_185"/>
          <p:cNvGrpSpPr/>
          <p:nvPr/>
        </p:nvGrpSpPr>
        <p:grpSpPr>
          <a:xfrm>
            <a:off x="7083712" y="5492976"/>
            <a:ext cx="2241822" cy="1043528"/>
            <a:chOff x="7083712" y="5492976"/>
            <a:chExt cx="2241822" cy="1043528"/>
          </a:xfrm>
        </p:grpSpPr>
        <p:pic>
          <p:nvPicPr>
            <p:cNvPr id="300" name="Google Shape;300;g31627ab3b93_4_185" descr="Waldszenerie Silhouette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11134" y="562210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g31627ab3b93_4_185" descr="Deciduous tree with solid fill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03051" y="5865702"/>
              <a:ext cx="561138" cy="561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g31627ab3b93_4_185"/>
            <p:cNvSpPr/>
            <p:nvPr/>
          </p:nvSpPr>
          <p:spPr>
            <a:xfrm rot="2858741">
              <a:off x="7054949" y="5726611"/>
              <a:ext cx="646225" cy="207484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FFFFFF">
                    <a:alpha val="49803"/>
                  </a:srgbClr>
                </a:gs>
                <a:gs pos="100000">
                  <a:srgbClr val="C00000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31627ab3b93_4_185"/>
            <p:cNvSpPr/>
            <p:nvPr/>
          </p:nvSpPr>
          <p:spPr>
            <a:xfrm rot="-2984750">
              <a:off x="7682768" y="5702865"/>
              <a:ext cx="646225" cy="207484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C00000">
                    <a:alpha val="49803"/>
                  </a:srgbClr>
                </a:gs>
                <a:gs pos="100000">
                  <a:srgbClr val="D9E0E3">
                    <a:alpha val="94901"/>
                  </a:srgbClr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4" name="Google Shape;304;g31627ab3b93_4_185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1987" y="4864817"/>
            <a:ext cx="2024316" cy="133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31627ab3b93_4_185"/>
          <p:cNvSpPr/>
          <p:nvPr/>
        </p:nvSpPr>
        <p:spPr>
          <a:xfrm>
            <a:off x="9760603" y="5312321"/>
            <a:ext cx="2045700" cy="988574"/>
          </a:xfrm>
          <a:prstGeom prst="rect">
            <a:avLst/>
          </a:prstGeom>
          <a:gradFill>
            <a:gsLst>
              <a:gs pos="0">
                <a:schemeClr val="lt1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31627ab3b93_4_185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19280" y="-14321"/>
            <a:ext cx="7413388" cy="220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1627ab3b93_4_185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53" t="2681" r="7608" b="12979"/>
          <a:stretch/>
        </p:blipFill>
        <p:spPr>
          <a:xfrm>
            <a:off x="-16925" y="2178825"/>
            <a:ext cx="6329474" cy="4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627ab3b93_4_206"/>
          <p:cNvSpPr/>
          <p:nvPr/>
        </p:nvSpPr>
        <p:spPr>
          <a:xfrm>
            <a:off x="4942440" y="2182481"/>
            <a:ext cx="5821107" cy="4675517"/>
          </a:xfrm>
          <a:prstGeom prst="rect">
            <a:avLst/>
          </a:prstGeom>
          <a:gradFill>
            <a:gsLst>
              <a:gs pos="0">
                <a:srgbClr val="1F1C1E"/>
              </a:gs>
              <a:gs pos="31000">
                <a:srgbClr val="567582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1627ab3b93_4_206"/>
          <p:cNvSpPr txBox="1">
            <a:spLocks noGrp="1"/>
          </p:cNvSpPr>
          <p:nvPr>
            <p:ph type="title"/>
          </p:nvPr>
        </p:nvSpPr>
        <p:spPr>
          <a:xfrm>
            <a:off x="-10550" y="0"/>
            <a:ext cx="5409600" cy="2182500"/>
          </a:xfrm>
          <a:prstGeom prst="rect">
            <a:avLst/>
          </a:prstGeom>
          <a:solidFill>
            <a:schemeClr val="accent2">
              <a:alpha val="91372"/>
            </a:schemeClr>
          </a:solidFill>
          <a:ln>
            <a:noFill/>
          </a:ln>
        </p:spPr>
        <p:txBody>
          <a:bodyPr spcFirstLastPara="1" wrap="square" lIns="731500" tIns="45700" rIns="7315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de-DE" sz="2600" dirty="0">
                <a:latin typeface="Oswald"/>
                <a:ea typeface="Oswald"/>
                <a:cs typeface="Oswald"/>
                <a:sym typeface="Oswald"/>
              </a:rPr>
              <a:t>Copernicus</a:t>
            </a:r>
            <a:br>
              <a:rPr lang="de-DE" sz="2600" b="1" dirty="0">
                <a:latin typeface="Oswald"/>
                <a:ea typeface="Oswald"/>
                <a:cs typeface="Oswald"/>
                <a:sym typeface="Oswald"/>
              </a:rPr>
            </a:br>
            <a:br>
              <a:rPr lang="de-DE" sz="2600" b="1" dirty="0">
                <a:latin typeface="Oswald"/>
                <a:ea typeface="Oswald"/>
                <a:cs typeface="Oswald"/>
                <a:sym typeface="Oswald"/>
              </a:rPr>
            </a:br>
            <a:r>
              <a:rPr lang="de-DE" sz="2600" b="1" dirty="0">
                <a:latin typeface="Oswald"/>
                <a:ea typeface="Oswald"/>
                <a:cs typeface="Oswald"/>
                <a:sym typeface="Oswald"/>
              </a:rPr>
              <a:t> Elevation</a:t>
            </a:r>
            <a: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Data </a:t>
            </a:r>
            <a:br>
              <a:rPr lang="de-DE" sz="2600" b="1" i="0" u="none" strike="noStrike" cap="none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6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5" name="Google Shape;315;g31627ab3b93_4_2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1627ab3b93_4_206"/>
          <p:cNvSpPr txBox="1"/>
          <p:nvPr/>
        </p:nvSpPr>
        <p:spPr>
          <a:xfrm>
            <a:off x="6943295" y="3227786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GLOBAL GRID OF ENVIRONMENTAL PARAMETERS</a:t>
            </a:r>
            <a:endParaRPr dirty="0"/>
          </a:p>
        </p:txBody>
      </p:sp>
      <p:sp>
        <p:nvSpPr>
          <p:cNvPr id="317" name="Google Shape;317;g31627ab3b93_4_206"/>
          <p:cNvSpPr txBox="1"/>
          <p:nvPr/>
        </p:nvSpPr>
        <p:spPr>
          <a:xfrm>
            <a:off x="6945874" y="2346924"/>
            <a:ext cx="4860430" cy="706291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1081"/>
              <a:buFont typeface="Arial"/>
              <a:buNone/>
            </a:pPr>
            <a:r>
              <a:rPr lang="de-DE" sz="3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de-DE" sz="2200" b="1" i="0" u="none" strike="noStrike" cap="non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rPr>
              <a:t>DEFINING CLASSIFICATION PARAMETERS </a:t>
            </a:r>
            <a:endParaRPr/>
          </a:p>
        </p:txBody>
      </p:sp>
      <p:pic>
        <p:nvPicPr>
          <p:cNvPr id="318" name="Google Shape;318;g31627ab3b93_4_20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047" y="2205833"/>
            <a:ext cx="734762" cy="97968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31627ab3b93_4_206"/>
          <p:cNvSpPr txBox="1"/>
          <p:nvPr/>
        </p:nvSpPr>
        <p:spPr>
          <a:xfrm>
            <a:off x="6943295" y="3949108"/>
            <a:ext cx="4863008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PROXIES FOR ECOSYSTEMS</a:t>
            </a:r>
            <a:endParaRPr/>
          </a:p>
        </p:txBody>
      </p:sp>
      <p:sp>
        <p:nvSpPr>
          <p:cNvPr id="320" name="Google Shape;320;g31627ab3b93_4_206"/>
          <p:cNvSpPr txBox="1"/>
          <p:nvPr/>
        </p:nvSpPr>
        <p:spPr>
          <a:xfrm>
            <a:off x="6943295" y="4673465"/>
            <a:ext cx="2451207" cy="5634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50800" dir="5400000" algn="ctr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B8043"/>
              </a:buClr>
              <a:buSzPts val="1500"/>
              <a:buFont typeface="Oswald"/>
              <a:buChar char="●"/>
            </a:pPr>
            <a:r>
              <a:rPr lang="de-DE" sz="1500" b="0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Elevation: </a:t>
            </a:r>
            <a:r>
              <a:rPr lang="de-DE" sz="1500" b="1" i="0" u="none" strike="noStrike" cap="none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MOUNTAIN</a:t>
            </a:r>
            <a:endParaRPr/>
          </a:p>
        </p:txBody>
      </p:sp>
      <p:sp>
        <p:nvSpPr>
          <p:cNvPr id="321" name="Google Shape;321;g31627ab3b93_4_206"/>
          <p:cNvSpPr/>
          <p:nvPr/>
        </p:nvSpPr>
        <p:spPr>
          <a:xfrm>
            <a:off x="-11052" y="2182482"/>
            <a:ext cx="6300000" cy="4675517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4B57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31627ab3b93_4_206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0603" y="4894781"/>
            <a:ext cx="1997912" cy="134106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1627ab3b93_4_206"/>
          <p:cNvSpPr/>
          <p:nvPr/>
        </p:nvSpPr>
        <p:spPr>
          <a:xfrm>
            <a:off x="9760603" y="5312321"/>
            <a:ext cx="2045700" cy="988574"/>
          </a:xfrm>
          <a:prstGeom prst="rect">
            <a:avLst/>
          </a:prstGeom>
          <a:gradFill>
            <a:gsLst>
              <a:gs pos="0">
                <a:schemeClr val="lt1"/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g31627ab3b93_4_206" descr="Satellite outline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2685843">
            <a:off x="7314658" y="5303218"/>
            <a:ext cx="658245" cy="65824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1627ab3b93_4_206"/>
          <p:cNvSpPr/>
          <p:nvPr/>
        </p:nvSpPr>
        <p:spPr>
          <a:xfrm>
            <a:off x="7266063" y="6225797"/>
            <a:ext cx="786932" cy="252095"/>
          </a:xfrm>
          <a:prstGeom prst="triangle">
            <a:avLst>
              <a:gd name="adj" fmla="val 6719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g31627ab3b93_4_206"/>
          <p:cNvCxnSpPr/>
          <p:nvPr/>
        </p:nvCxnSpPr>
        <p:spPr>
          <a:xfrm>
            <a:off x="7392583" y="6026938"/>
            <a:ext cx="0" cy="3249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g31627ab3b93_4_206"/>
          <p:cNvCxnSpPr/>
          <p:nvPr/>
        </p:nvCxnSpPr>
        <p:spPr>
          <a:xfrm rot="10800000">
            <a:off x="7584266" y="6005750"/>
            <a:ext cx="0" cy="2788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8" name="Google Shape;328;g31627ab3b93_4_206" descr="Mountains with solid fill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4985" y="5537323"/>
            <a:ext cx="1215740" cy="12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627ab3b93_4_206" descr="Ein Bild, das Berg, draußen, Natur, Himmel enthält.&#10;&#10;Automatisch generierte Beschreibung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2440" y="5508"/>
            <a:ext cx="7249561" cy="216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31627ab3b93_4_206"/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50" y="2173125"/>
            <a:ext cx="6299999" cy="4675526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rgbClr val="4B576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E9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31627ab3b93_4_227"/>
          <p:cNvPicPr preferRelativeResize="0"/>
          <p:nvPr/>
        </p:nvPicPr>
        <p:blipFill rotWithShape="1"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7075" y="0"/>
            <a:ext cx="76989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31627ab3b93_4_227"/>
          <p:cNvSpPr txBox="1">
            <a:spLocks noGrp="1"/>
          </p:cNvSpPr>
          <p:nvPr>
            <p:ph type="title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b="1" dirty="0"/>
              <a:t>GLOBAL ECOSYSTEM CLASSIFIER </a:t>
            </a:r>
            <a:endParaRPr dirty="0"/>
          </a:p>
        </p:txBody>
      </p:sp>
      <p:sp>
        <p:nvSpPr>
          <p:cNvPr id="338" name="Google Shape;338;g31627ab3b93_4_2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1627ab3b93_4_227"/>
          <p:cNvSpPr txBox="1"/>
          <p:nvPr/>
        </p:nvSpPr>
        <p:spPr>
          <a:xfrm>
            <a:off x="7261012" y="762950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~100 </a:t>
            </a:r>
            <a:r>
              <a:rPr lang="de-DE" sz="1700" dirty="0" err="1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parameters</a:t>
            </a:r>
            <a:r>
              <a:rPr lang="de-DE" sz="1700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600" dirty="0"/>
          </a:p>
        </p:txBody>
      </p:sp>
      <p:sp>
        <p:nvSpPr>
          <p:cNvPr id="340" name="Google Shape;340;g31627ab3b93_4_227"/>
          <p:cNvSpPr txBox="1"/>
          <p:nvPr/>
        </p:nvSpPr>
        <p:spPr>
          <a:xfrm>
            <a:off x="681261" y="3433568"/>
            <a:ext cx="3248400" cy="30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de-DE" sz="24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builds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multiple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decision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trees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using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random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subsets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of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then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combines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their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predictions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to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obtain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a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singular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de-DE" sz="2000" dirty="0" err="1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prediction</a:t>
            </a:r>
            <a:r>
              <a:rPr lang="de-DE" sz="2000" dirty="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19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g31627ab3b93_4_227"/>
          <p:cNvSpPr txBox="1"/>
          <p:nvPr/>
        </p:nvSpPr>
        <p:spPr>
          <a:xfrm>
            <a:off x="9701438" y="762950"/>
            <a:ext cx="19086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 dirty="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15 </a:t>
            </a:r>
            <a:r>
              <a:rPr lang="de-DE" sz="1700" dirty="0" err="1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ecosystems</a:t>
            </a:r>
            <a:endParaRPr sz="1600" dirty="0"/>
          </a:p>
        </p:txBody>
      </p:sp>
      <p:sp>
        <p:nvSpPr>
          <p:cNvPr id="342" name="Google Shape;342;g31627ab3b93_4_227"/>
          <p:cNvSpPr txBox="1"/>
          <p:nvPr/>
        </p:nvSpPr>
        <p:spPr>
          <a:xfrm>
            <a:off x="4970400" y="762950"/>
            <a:ext cx="21105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4D6710"/>
            </a:solidFill>
            <a:prstDash val="solid"/>
            <a:round/>
            <a:headEnd type="none" w="sm" len="sm"/>
            <a:tailEnd type="none" w="sm" len="sm"/>
          </a:ln>
          <a:effectLst>
            <a:outerShdw blurRad="442913" dist="114300" dir="4440000" algn="ctr" rotWithShape="0">
              <a:schemeClr val="lt1">
                <a:alpha val="24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rgbClr val="6B8043"/>
                </a:solidFill>
                <a:latin typeface="Oswald"/>
                <a:ea typeface="Oswald"/>
                <a:cs typeface="Oswald"/>
                <a:sym typeface="Oswald"/>
              </a:rPr>
              <a:t>~300 000 pixels</a:t>
            </a:r>
            <a:endParaRPr sz="1600"/>
          </a:p>
        </p:txBody>
      </p:sp>
      <p:pic>
        <p:nvPicPr>
          <p:cNvPr id="343" name="Google Shape;343;g31627ab3b93_4_22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6125" y="1837275"/>
            <a:ext cx="6658350" cy="29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1627ab3b93_4_227"/>
          <p:cNvSpPr txBox="1"/>
          <p:nvPr/>
        </p:nvSpPr>
        <p:spPr>
          <a:xfrm>
            <a:off x="5015216" y="1944937"/>
            <a:ext cx="1676400" cy="39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61616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54021"/>
              </a:buClr>
              <a:buSzPts val="2400"/>
              <a:buFont typeface="Arial"/>
              <a:buNone/>
            </a:pPr>
            <a:r>
              <a:rPr lang="de-DE" sz="1500" b="0" i="0" u="none" strike="noStrike" cap="none" dirty="0">
                <a:solidFill>
                  <a:srgbClr val="768A35"/>
                </a:solidFill>
                <a:latin typeface="Oswald"/>
                <a:ea typeface="Oswald"/>
                <a:cs typeface="Oswald"/>
                <a:sym typeface="Oswald"/>
              </a:rPr>
              <a:t>TRAINING DATA: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">
  <a:themeElements>
    <a:clrScheme name="Custom 1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91929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708</Words>
  <Application>Microsoft Office PowerPoint</Application>
  <PresentationFormat>Breitbild</PresentationFormat>
  <Paragraphs>244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Oswald</vt:lpstr>
      <vt:lpstr>Arial</vt:lpstr>
      <vt:lpstr>Calibri</vt:lpstr>
      <vt:lpstr>Roboto</vt:lpstr>
      <vt:lpstr>Benutzerdefiniert</vt:lpstr>
      <vt:lpstr>Benutzerdefiniert</vt:lpstr>
      <vt:lpstr>GLOBAL ECOSYSTEM CLASSIFIER</vt:lpstr>
      <vt:lpstr>PowerPoint-Präsentation</vt:lpstr>
      <vt:lpstr>INTERACTIVE PLATFORM FOR ECOSYSTEM CLASSIFICATION USING HISTORICAL SATELLITE DATA WITH FUTURE CHANGE FORECASTS </vt:lpstr>
      <vt:lpstr>    DEFINING CLASSIFICATION PARAMETERS </vt:lpstr>
      <vt:lpstr>    DEFINING CLASSIFICATION PARAMETERS </vt:lpstr>
      <vt:lpstr>VIIRS Radiation Data  Nighttime Lights</vt:lpstr>
      <vt:lpstr>MODIS Vegetation Data   Normalized Difference Vegetation Index (NDVI) </vt:lpstr>
      <vt:lpstr>Copernicus   Elevation Data  </vt:lpstr>
      <vt:lpstr>GLOBAL ECOSYSTEM CLASSIFIER </vt:lpstr>
      <vt:lpstr>PowerPoint-Präsentation</vt:lpstr>
      <vt:lpstr>PowerPoint-Präsentation</vt:lpstr>
      <vt:lpstr>GLOBAL ECOSYSTEM PREDICTIONS </vt:lpstr>
      <vt:lpstr>GLOBAL ECOSYSTEM PREDICTIONS </vt:lpstr>
      <vt:lpstr>PowerPoint-Präsentation</vt:lpstr>
      <vt:lpstr>EcoVerse</vt:lpstr>
      <vt:lpstr>PowerPoint-Präsentation</vt:lpstr>
      <vt:lpstr>Thank you 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Heiko Främbs</dc:creator>
  <cp:lastModifiedBy>Heiko Främbs</cp:lastModifiedBy>
  <cp:revision>12</cp:revision>
  <dcterms:created xsi:type="dcterms:W3CDTF">2024-11-14T12:33:08Z</dcterms:created>
  <dcterms:modified xsi:type="dcterms:W3CDTF">2024-11-21T15:21:21Z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